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867" r:id="rId2"/>
  </p:sldMasterIdLst>
  <p:notesMasterIdLst>
    <p:notesMasterId r:id="rId9"/>
  </p:notesMasterIdLst>
  <p:handoutMasterIdLst>
    <p:handoutMasterId r:id="rId10"/>
  </p:handoutMasterIdLst>
  <p:sldIdLst>
    <p:sldId id="763" r:id="rId3"/>
    <p:sldId id="766" r:id="rId4"/>
    <p:sldId id="765" r:id="rId5"/>
    <p:sldId id="752" r:id="rId6"/>
    <p:sldId id="762" r:id="rId7"/>
    <p:sldId id="751" r:id="rId8"/>
  </p:sldIdLst>
  <p:sldSz cx="9144000" cy="5143500" type="screen16x9"/>
  <p:notesSz cx="6858000" cy="9144000"/>
  <p:embeddedFontLst>
    <p:embeddedFont>
      <p:font typeface="Arial Black" panose="020B0A04020102020204" pitchFamily="34" charset="0"/>
      <p:regular r:id="rId11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1212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1" roundtripDataSignature="AMtx7mgl85QjYiJfEGNgspnPwI8Ddifi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808080"/>
    <a:srgbClr val="252FC4"/>
    <a:srgbClr val="F3F8FF"/>
    <a:srgbClr val="FFC000"/>
    <a:srgbClr val="E1EFFF"/>
    <a:srgbClr val="2584FF"/>
    <a:srgbClr val="7F7F7F"/>
    <a:srgbClr val="F6F7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3E5E4B0-C44F-49E0-B0C6-3B43440AB39D}">
  <a:tblStyle styleId="{03E5E4B0-C44F-49E0-B0C6-3B43440AB39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5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94"/>
  </p:normalViewPr>
  <p:slideViewPr>
    <p:cSldViewPr snapToGrid="0">
      <p:cViewPr varScale="1">
        <p:scale>
          <a:sx n="150" d="100"/>
          <a:sy n="150" d="100"/>
        </p:scale>
        <p:origin x="336" y="108"/>
      </p:cViewPr>
      <p:guideLst>
        <p:guide pos="2880"/>
        <p:guide orient="horz" pos="1212"/>
        <p:guide orient="horz" pos="1720"/>
        <p:guide pos="46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71" Type="http://customschemas.google.com/relationships/presentationmetadata" Target="metadata"/><Relationship Id="rId3" Type="http://schemas.openxmlformats.org/officeDocument/2006/relationships/slide" Target="slides/slide1.xml"/><Relationship Id="rId17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17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73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17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81A8F2-10AC-0D25-EBAD-4204BBC247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E8899-2776-CBFB-07C5-018C270195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0D0AA-EE66-C143-A0B8-6A5A45F06CF9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D04BF7-9CF7-923F-7ECA-82EB45F423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DF4943-0E48-F99C-AB5D-F1A7777436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1DD9-F7EC-A44F-B68E-73F2937A8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87528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7" name="Google Shape;89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6637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47:notes"/>
          <p:cNvSpPr txBox="1">
            <a:spLocks noGrp="1"/>
          </p:cNvSpPr>
          <p:nvPr>
            <p:ph type="body" idx="1"/>
          </p:nvPr>
        </p:nvSpPr>
        <p:spPr>
          <a:xfrm>
            <a:off x="674890" y="5193541"/>
            <a:ext cx="5399116" cy="42492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9375"/>
            <a:ext cx="6473825" cy="3641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6102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1" name="Google Shape;1111;p3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2" name="Google Shape;1112;p31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6300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9375"/>
            <a:ext cx="6473825" cy="36417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18490-4D0A-F345-9CFA-5D9A7384F4C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877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71" preserve="1" userDrawn="1">
  <p:cSld name="1_Информационный слайд_71">
    <p:bg>
      <p:bgPr>
        <a:solidFill>
          <a:schemeClr val="lt1"/>
        </a:soli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32FE4BB-2842-9D09-C99A-E2F4FB64BC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3850" y="529886"/>
            <a:ext cx="864000" cy="864000"/>
          </a:xfrm>
          <a:custGeom>
            <a:avLst/>
            <a:gdLst>
              <a:gd name="connsiteX0" fmla="*/ 144003 w 864000"/>
              <a:gd name="connsiteY0" fmla="*/ 0 h 864000"/>
              <a:gd name="connsiteX1" fmla="*/ 719997 w 864000"/>
              <a:gd name="connsiteY1" fmla="*/ 0 h 864000"/>
              <a:gd name="connsiteX2" fmla="*/ 864000 w 864000"/>
              <a:gd name="connsiteY2" fmla="*/ 144003 h 864000"/>
              <a:gd name="connsiteX3" fmla="*/ 864000 w 864000"/>
              <a:gd name="connsiteY3" fmla="*/ 719997 h 864000"/>
              <a:gd name="connsiteX4" fmla="*/ 719997 w 864000"/>
              <a:gd name="connsiteY4" fmla="*/ 864000 h 864000"/>
              <a:gd name="connsiteX5" fmla="*/ 144003 w 864000"/>
              <a:gd name="connsiteY5" fmla="*/ 864000 h 864000"/>
              <a:gd name="connsiteX6" fmla="*/ 0 w 864000"/>
              <a:gd name="connsiteY6" fmla="*/ 719997 h 864000"/>
              <a:gd name="connsiteX7" fmla="*/ 0 w 864000"/>
              <a:gd name="connsiteY7" fmla="*/ 144003 h 864000"/>
              <a:gd name="connsiteX8" fmla="*/ 144003 w 864000"/>
              <a:gd name="connsiteY8" fmla="*/ 0 h 8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4000" h="864000">
                <a:moveTo>
                  <a:pt x="144003" y="0"/>
                </a:moveTo>
                <a:lnTo>
                  <a:pt x="719997" y="0"/>
                </a:lnTo>
                <a:cubicBezTo>
                  <a:pt x="799528" y="0"/>
                  <a:pt x="864000" y="64472"/>
                  <a:pt x="864000" y="144003"/>
                </a:cubicBezTo>
                <a:lnTo>
                  <a:pt x="864000" y="719997"/>
                </a:lnTo>
                <a:cubicBezTo>
                  <a:pt x="864000" y="799528"/>
                  <a:pt x="799528" y="864000"/>
                  <a:pt x="719997" y="864000"/>
                </a:cubicBezTo>
                <a:lnTo>
                  <a:pt x="144003" y="864000"/>
                </a:lnTo>
                <a:cubicBezTo>
                  <a:pt x="64472" y="864000"/>
                  <a:pt x="0" y="799528"/>
                  <a:pt x="0" y="719997"/>
                </a:cubicBezTo>
                <a:lnTo>
                  <a:pt x="0" y="144003"/>
                </a:lnTo>
                <a:cubicBezTo>
                  <a:pt x="0" y="64472"/>
                  <a:pt x="64472" y="0"/>
                  <a:pt x="1440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532" name="Google Shape;532;p204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3" name="Google Shape;533;p2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FAB8891-35E1-A40B-8B53-842CB5ED80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1750" y="48798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F09F78CE-59FC-CD15-DD44-659127845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1750" y="66578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800" b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F51CE7F6-BAAA-5C32-76E4-6232F21970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0200" y="1568705"/>
            <a:ext cx="4243917" cy="2119058"/>
          </a:xfrm>
          <a:prstGeom prst="rect">
            <a:avLst/>
          </a:prstGeom>
        </p:spPr>
        <p:txBody>
          <a:bodyPr/>
          <a:lstStyle>
            <a:lvl1pPr>
              <a:defRPr sz="1600" b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5" name="Google Shape;530;p203">
            <a:extLst>
              <a:ext uri="{FF2B5EF4-FFF2-40B4-BE49-F238E27FC236}">
                <a16:creationId xmlns:a16="http://schemas.microsoft.com/office/drawing/2014/main" id="{EC2068C7-644E-B2B0-5AEC-D4D2E01F12B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332050" y="1568705"/>
            <a:ext cx="3969374" cy="937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802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35">
  <p:cSld name="Информационный слайд_35">
    <p:bg>
      <p:bgPr>
        <a:solidFill>
          <a:schemeClr val="lt1"/>
        </a:solidFill>
        <a:effectLst/>
      </p:bgPr>
    </p:bg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226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0" name="Google Shape;700;p2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226"/>
          <p:cNvSpPr txBox="1">
            <a:spLocks noGrp="1"/>
          </p:cNvSpPr>
          <p:nvPr>
            <p:ph type="body" idx="1"/>
          </p:nvPr>
        </p:nvSpPr>
        <p:spPr>
          <a:xfrm>
            <a:off x="327025" y="219075"/>
            <a:ext cx="3974399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2" name="Google Shape;702;p226"/>
          <p:cNvSpPr txBox="1">
            <a:spLocks noGrp="1"/>
          </p:cNvSpPr>
          <p:nvPr>
            <p:ph type="body" idx="2"/>
          </p:nvPr>
        </p:nvSpPr>
        <p:spPr>
          <a:xfrm>
            <a:off x="4572000" y="339724"/>
            <a:ext cx="4248150" cy="111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3" name="Google Shape;703;p226"/>
          <p:cNvSpPr/>
          <p:nvPr/>
        </p:nvSpPr>
        <p:spPr>
          <a:xfrm>
            <a:off x="322542" y="2571751"/>
            <a:ext cx="2066387" cy="2232024"/>
          </a:xfrm>
          <a:prstGeom prst="roundRect">
            <a:avLst>
              <a:gd name="adj" fmla="val 533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26"/>
          <p:cNvSpPr/>
          <p:nvPr/>
        </p:nvSpPr>
        <p:spPr>
          <a:xfrm>
            <a:off x="2505110" y="2571751"/>
            <a:ext cx="2010099" cy="2232024"/>
          </a:xfrm>
          <a:prstGeom prst="roundRect">
            <a:avLst>
              <a:gd name="adj" fmla="val 533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26"/>
          <p:cNvSpPr/>
          <p:nvPr/>
        </p:nvSpPr>
        <p:spPr>
          <a:xfrm>
            <a:off x="4634109" y="2571751"/>
            <a:ext cx="2008800" cy="2232024"/>
          </a:xfrm>
          <a:prstGeom prst="roundRect">
            <a:avLst>
              <a:gd name="adj" fmla="val 533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26"/>
          <p:cNvSpPr/>
          <p:nvPr/>
        </p:nvSpPr>
        <p:spPr>
          <a:xfrm>
            <a:off x="6752758" y="2571751"/>
            <a:ext cx="2067392" cy="2232024"/>
          </a:xfrm>
          <a:prstGeom prst="roundRect">
            <a:avLst>
              <a:gd name="adj" fmla="val 533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26"/>
          <p:cNvSpPr txBox="1">
            <a:spLocks noGrp="1"/>
          </p:cNvSpPr>
          <p:nvPr>
            <p:ph type="body" idx="3"/>
          </p:nvPr>
        </p:nvSpPr>
        <p:spPr>
          <a:xfrm>
            <a:off x="327027" y="447674"/>
            <a:ext cx="3974399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37">
  <p:cSld name="Информационный слайд_37">
    <p:bg>
      <p:bgPr>
        <a:solidFill>
          <a:schemeClr val="lt1"/>
        </a:solidFill>
        <a:effectLst/>
      </p:bgPr>
    </p:bg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27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0" name="Google Shape;710;p2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227"/>
          <p:cNvSpPr txBox="1">
            <a:spLocks noGrp="1"/>
          </p:cNvSpPr>
          <p:nvPr>
            <p:ph type="body" idx="1"/>
          </p:nvPr>
        </p:nvSpPr>
        <p:spPr>
          <a:xfrm>
            <a:off x="327025" y="219075"/>
            <a:ext cx="3974399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2" name="Google Shape;712;p227"/>
          <p:cNvSpPr txBox="1">
            <a:spLocks noGrp="1"/>
          </p:cNvSpPr>
          <p:nvPr>
            <p:ph type="body" idx="2"/>
          </p:nvPr>
        </p:nvSpPr>
        <p:spPr>
          <a:xfrm>
            <a:off x="4572000" y="339724"/>
            <a:ext cx="4248150" cy="111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3" name="Google Shape;713;p227"/>
          <p:cNvSpPr/>
          <p:nvPr/>
        </p:nvSpPr>
        <p:spPr>
          <a:xfrm>
            <a:off x="322542" y="3145575"/>
            <a:ext cx="2066387" cy="1658199"/>
          </a:xfrm>
          <a:prstGeom prst="roundRect">
            <a:avLst>
              <a:gd name="adj" fmla="val 533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27"/>
          <p:cNvSpPr/>
          <p:nvPr/>
        </p:nvSpPr>
        <p:spPr>
          <a:xfrm>
            <a:off x="2505110" y="3145575"/>
            <a:ext cx="2010099" cy="1658199"/>
          </a:xfrm>
          <a:prstGeom prst="roundRect">
            <a:avLst>
              <a:gd name="adj" fmla="val 533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27"/>
          <p:cNvSpPr/>
          <p:nvPr/>
        </p:nvSpPr>
        <p:spPr>
          <a:xfrm>
            <a:off x="4634109" y="3145575"/>
            <a:ext cx="2008800" cy="1658199"/>
          </a:xfrm>
          <a:prstGeom prst="roundRect">
            <a:avLst>
              <a:gd name="adj" fmla="val 533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27"/>
          <p:cNvSpPr/>
          <p:nvPr/>
        </p:nvSpPr>
        <p:spPr>
          <a:xfrm>
            <a:off x="6752758" y="3145575"/>
            <a:ext cx="2067392" cy="1658199"/>
          </a:xfrm>
          <a:prstGeom prst="roundRect">
            <a:avLst>
              <a:gd name="adj" fmla="val 533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27"/>
          <p:cNvSpPr txBox="1">
            <a:spLocks noGrp="1"/>
          </p:cNvSpPr>
          <p:nvPr>
            <p:ph type="body" idx="3"/>
          </p:nvPr>
        </p:nvSpPr>
        <p:spPr>
          <a:xfrm>
            <a:off x="327027" y="447674"/>
            <a:ext cx="3974399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_7">
    <p:bg>
      <p:bgPr>
        <a:solidFill>
          <a:srgbClr val="2B3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B1D03D-BB4B-5C7A-7256-360204CB63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571750"/>
            <a:ext cx="9144000" cy="2571750"/>
          </a:xfrm>
          <a:custGeom>
            <a:avLst/>
            <a:gdLst>
              <a:gd name="connsiteX0" fmla="*/ 576080 w 10691813"/>
              <a:gd name="connsiteY0" fmla="*/ 0 h 3779838"/>
              <a:gd name="connsiteX1" fmla="*/ 10115733 w 10691813"/>
              <a:gd name="connsiteY1" fmla="*/ 0 h 3779838"/>
              <a:gd name="connsiteX2" fmla="*/ 10691813 w 10691813"/>
              <a:gd name="connsiteY2" fmla="*/ 576080 h 3779838"/>
              <a:gd name="connsiteX3" fmla="*/ 10691813 w 10691813"/>
              <a:gd name="connsiteY3" fmla="*/ 3779838 h 3779838"/>
              <a:gd name="connsiteX4" fmla="*/ 0 w 10691813"/>
              <a:gd name="connsiteY4" fmla="*/ 3779838 h 3779838"/>
              <a:gd name="connsiteX5" fmla="*/ 0 w 10691813"/>
              <a:gd name="connsiteY5" fmla="*/ 576080 h 3779838"/>
              <a:gd name="connsiteX6" fmla="*/ 576080 w 10691813"/>
              <a:gd name="connsiteY6" fmla="*/ 0 h 377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1813" h="3779838">
                <a:moveTo>
                  <a:pt x="576080" y="0"/>
                </a:moveTo>
                <a:lnTo>
                  <a:pt x="10115733" y="0"/>
                </a:lnTo>
                <a:cubicBezTo>
                  <a:pt x="10433893" y="0"/>
                  <a:pt x="10691813" y="257920"/>
                  <a:pt x="10691813" y="576080"/>
                </a:cubicBezTo>
                <a:lnTo>
                  <a:pt x="10691813" y="3779838"/>
                </a:lnTo>
                <a:lnTo>
                  <a:pt x="0" y="3779838"/>
                </a:lnTo>
                <a:lnTo>
                  <a:pt x="0" y="576080"/>
                </a:lnTo>
                <a:cubicBezTo>
                  <a:pt x="0" y="257920"/>
                  <a:pt x="257920" y="0"/>
                  <a:pt x="5760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6EC234-2820-8D15-7AD7-2DA96D3A64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1903" y="244107"/>
            <a:ext cx="862076" cy="94787"/>
          </a:xfrm>
          <a:prstGeom prst="rect">
            <a:avLst/>
          </a:prstGeom>
        </p:spPr>
      </p:pic>
      <p:sp>
        <p:nvSpPr>
          <p:cNvPr id="2" name="Slide Number Placeholder 13">
            <a:extLst>
              <a:ext uri="{FF2B5EF4-FFF2-40B4-BE49-F238E27FC236}">
                <a16:creationId xmlns:a16="http://schemas.microsoft.com/office/drawing/2014/main" id="{D095782E-9C1C-DC42-7045-7F9055877AF9}"/>
              </a:ext>
            </a:extLst>
          </p:cNvPr>
          <p:cNvSpPr txBox="1">
            <a:spLocks/>
          </p:cNvSpPr>
          <p:nvPr userDrawn="1"/>
        </p:nvSpPr>
        <p:spPr>
          <a:xfrm>
            <a:off x="12154" y="4899393"/>
            <a:ext cx="291902" cy="16752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5063B0-AC2B-CF49-9B06-E00BE565C256}" type="slidenum">
              <a:rPr lang="ru-RU" sz="680" smtClean="0">
                <a:solidFill>
                  <a:schemeClr val="bg1"/>
                </a:solidFill>
              </a:rPr>
              <a:pPr algn="ctr"/>
              <a:t>‹#›</a:t>
            </a:fld>
            <a:endParaRPr lang="ru-RU" sz="680" dirty="0">
              <a:solidFill>
                <a:schemeClr val="bg1"/>
              </a:solidFill>
            </a:endParaRP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77306580-03AF-FDB4-6B17-FF0B1F78BF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8488" y="655555"/>
            <a:ext cx="3451394" cy="12022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722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C97FFDF8-252D-D3AB-4F57-913C76DDA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94307" y="655555"/>
            <a:ext cx="4263570" cy="6233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953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695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8">
          <p15:clr>
            <a:srgbClr val="FBAE40"/>
          </p15:clr>
        </p15:guide>
        <p15:guide id="3" pos="215">
          <p15:clr>
            <a:srgbClr val="FBAE40"/>
          </p15:clr>
        </p15:guide>
        <p15:guide id="4" pos="6520">
          <p15:clr>
            <a:srgbClr val="FBAE40"/>
          </p15:clr>
        </p15:guide>
        <p15:guide id="5" orient="horz" pos="4536">
          <p15:clr>
            <a:srgbClr val="FBAE40"/>
          </p15:clr>
        </p15:guide>
        <p15:guide id="6" orient="horz" pos="22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с данными в цифрах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BD4AA2A-DE4E-A48D-A880-FDE955A657B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672054" y="563821"/>
            <a:ext cx="4178024" cy="1744429"/>
          </a:xfrm>
          <a:prstGeom prst="roundRect">
            <a:avLst>
              <a:gd name="adj" fmla="val 6513"/>
            </a:avLst>
          </a:pr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6EC234-2820-8D15-7AD7-2DA96D3A64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8002" y="244107"/>
            <a:ext cx="862076" cy="94787"/>
          </a:xfrm>
          <a:prstGeom prst="rect">
            <a:avLst/>
          </a:prstGeom>
        </p:spPr>
      </p:pic>
      <p:sp>
        <p:nvSpPr>
          <p:cNvPr id="21" name="Slide Number Placeholder 13">
            <a:extLst>
              <a:ext uri="{FF2B5EF4-FFF2-40B4-BE49-F238E27FC236}">
                <a16:creationId xmlns:a16="http://schemas.microsoft.com/office/drawing/2014/main" id="{1969F1EF-5049-A389-5EE2-A4DAA46E219B}"/>
              </a:ext>
            </a:extLst>
          </p:cNvPr>
          <p:cNvSpPr txBox="1">
            <a:spLocks/>
          </p:cNvSpPr>
          <p:nvPr userDrawn="1"/>
        </p:nvSpPr>
        <p:spPr>
          <a:xfrm>
            <a:off x="12154" y="4899393"/>
            <a:ext cx="291902" cy="16752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5063B0-AC2B-CF49-9B06-E00BE565C256}" type="slidenum">
              <a:rPr lang="ru-RU" sz="680" smtClean="0">
                <a:solidFill>
                  <a:schemeClr val="tx1"/>
                </a:solidFill>
              </a:rPr>
              <a:pPr algn="ctr"/>
              <a:t>‹#›</a:t>
            </a:fld>
            <a:endParaRPr lang="ru-RU" sz="680" dirty="0">
              <a:solidFill>
                <a:schemeClr val="tx1"/>
              </a:solidFill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7B86C24-C26D-FEC8-83DE-304CF4DF57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4918" y="570639"/>
            <a:ext cx="4257028" cy="82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177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1192ACF-1D13-E5E0-3C7F-2D559449CE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0149" y="252170"/>
            <a:ext cx="4257029" cy="3116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782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1FF95D3-9A98-D3BC-21FC-98EB9C7C541C}"/>
              </a:ext>
            </a:extLst>
          </p:cNvPr>
          <p:cNvSpPr/>
          <p:nvPr userDrawn="1"/>
        </p:nvSpPr>
        <p:spPr>
          <a:xfrm>
            <a:off x="6854979" y="2454465"/>
            <a:ext cx="2001247" cy="2444206"/>
          </a:xfrm>
          <a:prstGeom prst="roundRect">
            <a:avLst>
              <a:gd name="adj" fmla="val 5916"/>
            </a:avLst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25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449F39F-30B0-F99F-A71A-E85F51675563}"/>
              </a:ext>
            </a:extLst>
          </p:cNvPr>
          <p:cNvSpPr/>
          <p:nvPr userDrawn="1"/>
        </p:nvSpPr>
        <p:spPr>
          <a:xfrm>
            <a:off x="4667286" y="2454465"/>
            <a:ext cx="2001247" cy="2444206"/>
          </a:xfrm>
          <a:prstGeom prst="roundRect">
            <a:avLst>
              <a:gd name="adj" fmla="val 5916"/>
            </a:avLst>
          </a:prstGeom>
          <a:solidFill>
            <a:srgbClr val="D3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25"/>
          </a:p>
        </p:txBody>
      </p:sp>
    </p:spTree>
    <p:extLst>
      <p:ext uri="{BB962C8B-B14F-4D97-AF65-F5344CB8AC3E}">
        <p14:creationId xmlns:p14="http://schemas.microsoft.com/office/powerpoint/2010/main" val="1060941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8">
          <p15:clr>
            <a:srgbClr val="FBAE40"/>
          </p15:clr>
        </p15:guide>
        <p15:guide id="3" pos="215">
          <p15:clr>
            <a:srgbClr val="FBAE40"/>
          </p15:clr>
        </p15:guide>
        <p15:guide id="4" pos="6520">
          <p15:clr>
            <a:srgbClr val="FBAE40"/>
          </p15:clr>
        </p15:guide>
        <p15:guide id="5" orient="horz" pos="4536">
          <p15:clr>
            <a:srgbClr val="FBAE40"/>
          </p15:clr>
        </p15:guide>
        <p15:guide id="6" orient="horz" pos="22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17">
  <p:cSld name="Информационный слайд_17">
    <p:bg>
      <p:bgPr>
        <a:solidFill>
          <a:schemeClr val="lt1"/>
        </a:solidFill>
        <a:effectLst/>
      </p:bgPr>
    </p:bg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24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4" name="Google Shape;684;p224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7311" y="123806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224"/>
          <p:cNvSpPr txBox="1">
            <a:spLocks noGrp="1"/>
          </p:cNvSpPr>
          <p:nvPr>
            <p:ph type="body" idx="1"/>
          </p:nvPr>
        </p:nvSpPr>
        <p:spPr>
          <a:xfrm>
            <a:off x="327025" y="219075"/>
            <a:ext cx="3974399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6" name="Google Shape;686;p224"/>
          <p:cNvSpPr txBox="1">
            <a:spLocks noGrp="1"/>
          </p:cNvSpPr>
          <p:nvPr>
            <p:ph type="body" idx="2"/>
          </p:nvPr>
        </p:nvSpPr>
        <p:spPr>
          <a:xfrm>
            <a:off x="327027" y="447674"/>
            <a:ext cx="3974399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7" name="Google Shape;687;p224"/>
          <p:cNvSpPr txBox="1">
            <a:spLocks noGrp="1"/>
          </p:cNvSpPr>
          <p:nvPr>
            <p:ph type="body" idx="3"/>
          </p:nvPr>
        </p:nvSpPr>
        <p:spPr>
          <a:xfrm>
            <a:off x="323529" y="1454086"/>
            <a:ext cx="3974399" cy="111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0000" bIns="900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1359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31139" y="2289873"/>
            <a:ext cx="7681722" cy="461665"/>
          </a:xfrm>
        </p:spPr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603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_10" userDrawn="1">
  <p:cSld name="Титульный слайд_10">
    <p:bg>
      <p:bgPr>
        <a:solidFill>
          <a:schemeClr val="dk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2C1391-8E01-AC16-2486-FF04A510E5A4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2222500"/>
            <a:ext cx="9144000" cy="2928434"/>
          </a:xfrm>
          <a:custGeom>
            <a:avLst/>
            <a:gdLst>
              <a:gd name="connsiteX0" fmla="*/ 177102 w 9144000"/>
              <a:gd name="connsiteY0" fmla="*/ 0 h 2928434"/>
              <a:gd name="connsiteX1" fmla="*/ 8966898 w 9144000"/>
              <a:gd name="connsiteY1" fmla="*/ 0 h 2928434"/>
              <a:gd name="connsiteX2" fmla="*/ 9144000 w 9144000"/>
              <a:gd name="connsiteY2" fmla="*/ 177102 h 2928434"/>
              <a:gd name="connsiteX3" fmla="*/ 9144000 w 9144000"/>
              <a:gd name="connsiteY3" fmla="*/ 2902936 h 2928434"/>
              <a:gd name="connsiteX4" fmla="*/ 9138852 w 9144000"/>
              <a:gd name="connsiteY4" fmla="*/ 2928434 h 2928434"/>
              <a:gd name="connsiteX5" fmla="*/ 5148 w 9144000"/>
              <a:gd name="connsiteY5" fmla="*/ 2928434 h 2928434"/>
              <a:gd name="connsiteX6" fmla="*/ 0 w 9144000"/>
              <a:gd name="connsiteY6" fmla="*/ 2902936 h 2928434"/>
              <a:gd name="connsiteX7" fmla="*/ 0 w 9144000"/>
              <a:gd name="connsiteY7" fmla="*/ 177102 h 2928434"/>
              <a:gd name="connsiteX8" fmla="*/ 177102 w 9144000"/>
              <a:gd name="connsiteY8" fmla="*/ 0 h 29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2928434">
                <a:moveTo>
                  <a:pt x="177102" y="0"/>
                </a:moveTo>
                <a:lnTo>
                  <a:pt x="8966898" y="0"/>
                </a:lnTo>
                <a:cubicBezTo>
                  <a:pt x="9064709" y="0"/>
                  <a:pt x="9144000" y="79291"/>
                  <a:pt x="9144000" y="177102"/>
                </a:cubicBezTo>
                <a:lnTo>
                  <a:pt x="9144000" y="2902936"/>
                </a:lnTo>
                <a:lnTo>
                  <a:pt x="9138852" y="2928434"/>
                </a:lnTo>
                <a:lnTo>
                  <a:pt x="5148" y="2928434"/>
                </a:lnTo>
                <a:lnTo>
                  <a:pt x="0" y="2902936"/>
                </a:lnTo>
                <a:lnTo>
                  <a:pt x="0" y="177102"/>
                </a:lnTo>
                <a:cubicBezTo>
                  <a:pt x="0" y="79291"/>
                  <a:pt x="79291" y="0"/>
                  <a:pt x="177102" y="0"/>
                </a:cubicBez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145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5"/>
          <p:cNvSpPr txBox="1">
            <a:spLocks noGrp="1"/>
          </p:cNvSpPr>
          <p:nvPr>
            <p:ph type="body" idx="1"/>
          </p:nvPr>
        </p:nvSpPr>
        <p:spPr>
          <a:xfrm>
            <a:off x="323850" y="339725"/>
            <a:ext cx="3974399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45"/>
          <p:cNvSpPr txBox="1">
            <a:spLocks noGrp="1"/>
          </p:cNvSpPr>
          <p:nvPr>
            <p:ph type="body" idx="3"/>
          </p:nvPr>
        </p:nvSpPr>
        <p:spPr>
          <a:xfrm>
            <a:off x="4572000" y="339724"/>
            <a:ext cx="4248150" cy="111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0" name="Google Shape;70;p1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9712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6510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42" userDrawn="1">
  <p:cSld name="Информационный слайд_42">
    <p:bg>
      <p:bgPr>
        <a:solidFill>
          <a:schemeClr val="lt1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74"/>
          <p:cNvSpPr txBox="1"/>
          <p:nvPr/>
        </p:nvSpPr>
        <p:spPr>
          <a:xfrm>
            <a:off x="3" y="4803778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2" tIns="34274" rIns="68572" bIns="3427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50"/>
                <a:buFont typeface="Arial"/>
                <a:buNone/>
              </a:p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74"/>
          <p:cNvSpPr txBox="1">
            <a:spLocks noGrp="1"/>
          </p:cNvSpPr>
          <p:nvPr>
            <p:ph type="body" idx="1"/>
          </p:nvPr>
        </p:nvSpPr>
        <p:spPr>
          <a:xfrm>
            <a:off x="327028" y="219077"/>
            <a:ext cx="3974399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195" marR="0" lvl="0" indent="-2285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90" marR="0" lvl="1" indent="-22859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84" marR="0" lvl="2" indent="-22859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78" marR="0" lvl="3" indent="-22859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73" marR="0" lvl="4" indent="-22859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68" marR="0" lvl="5" indent="-3143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62" marR="0" lvl="6" indent="-3143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57" marR="0" lvl="7" indent="-3143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751" marR="0" lvl="8" indent="-3143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0" name="Google Shape;320;p174"/>
          <p:cNvSpPr txBox="1">
            <a:spLocks noGrp="1"/>
          </p:cNvSpPr>
          <p:nvPr>
            <p:ph type="body" idx="3"/>
          </p:nvPr>
        </p:nvSpPr>
        <p:spPr>
          <a:xfrm>
            <a:off x="327028" y="447674"/>
            <a:ext cx="3602423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95" marR="0" lvl="0" indent="-2285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90" marR="0" lvl="1" indent="-2285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84" marR="0" lvl="2" indent="-2285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78" marR="0" lvl="3" indent="-2285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73" marR="0" lvl="4" indent="-2285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68" marR="0" lvl="5" indent="-3143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62" marR="0" lvl="6" indent="-3143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57" marR="0" lvl="7" indent="-3143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751" marR="0" lvl="8" indent="-31432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" name="Google Shape;431;p19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4401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9">
  <p:cSld name="Информационный слайд_9">
    <p:bg>
      <p:bgPr>
        <a:solidFill>
          <a:schemeClr val="lt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0"/>
          <p:cNvSpPr txBox="1">
            <a:spLocks noGrp="1"/>
          </p:cNvSpPr>
          <p:nvPr>
            <p:ph type="body" idx="1"/>
          </p:nvPr>
        </p:nvSpPr>
        <p:spPr>
          <a:xfrm>
            <a:off x="784225" y="1766889"/>
            <a:ext cx="3517509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160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60"/>
          <p:cNvSpPr>
            <a:spLocks noGrp="1"/>
          </p:cNvSpPr>
          <p:nvPr>
            <p:ph type="pic" idx="2"/>
          </p:nvPr>
        </p:nvSpPr>
        <p:spPr>
          <a:xfrm>
            <a:off x="4572000" y="422031"/>
            <a:ext cx="4248151" cy="4381743"/>
          </a:xfrm>
          <a:prstGeom prst="roundRect">
            <a:avLst>
              <a:gd name="adj" fmla="val 3402"/>
            </a:avLst>
          </a:prstGeom>
          <a:noFill/>
          <a:ln>
            <a:noFill/>
          </a:ln>
        </p:spPr>
      </p:sp>
      <p:sp>
        <p:nvSpPr>
          <p:cNvPr id="188" name="Google Shape;188;p160"/>
          <p:cNvSpPr txBox="1">
            <a:spLocks noGrp="1"/>
          </p:cNvSpPr>
          <p:nvPr>
            <p:ph type="body" idx="3"/>
          </p:nvPr>
        </p:nvSpPr>
        <p:spPr>
          <a:xfrm>
            <a:off x="327025" y="447674"/>
            <a:ext cx="3974399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160"/>
          <p:cNvSpPr txBox="1">
            <a:spLocks noGrp="1"/>
          </p:cNvSpPr>
          <p:nvPr>
            <p:ph type="body" idx="4"/>
          </p:nvPr>
        </p:nvSpPr>
        <p:spPr>
          <a:xfrm>
            <a:off x="327025" y="219075"/>
            <a:ext cx="3974399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0" name="Google Shape;190;p160"/>
          <p:cNvSpPr txBox="1">
            <a:spLocks noGrp="1"/>
          </p:cNvSpPr>
          <p:nvPr>
            <p:ph type="body" idx="5"/>
          </p:nvPr>
        </p:nvSpPr>
        <p:spPr>
          <a:xfrm>
            <a:off x="784225" y="2888182"/>
            <a:ext cx="3517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1" name="Google Shape;191;p160"/>
          <p:cNvSpPr txBox="1">
            <a:spLocks noGrp="1"/>
          </p:cNvSpPr>
          <p:nvPr>
            <p:ph type="body" idx="6"/>
          </p:nvPr>
        </p:nvSpPr>
        <p:spPr>
          <a:xfrm>
            <a:off x="784225" y="4000550"/>
            <a:ext cx="3517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Google Shape;192;p160"/>
          <p:cNvSpPr txBox="1">
            <a:spLocks noGrp="1"/>
          </p:cNvSpPr>
          <p:nvPr>
            <p:ph type="body" idx="7"/>
          </p:nvPr>
        </p:nvSpPr>
        <p:spPr>
          <a:xfrm>
            <a:off x="784225" y="1455738"/>
            <a:ext cx="3517200" cy="2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160"/>
          <p:cNvSpPr txBox="1">
            <a:spLocks noGrp="1"/>
          </p:cNvSpPr>
          <p:nvPr>
            <p:ph type="body" idx="8"/>
          </p:nvPr>
        </p:nvSpPr>
        <p:spPr>
          <a:xfrm>
            <a:off x="323528" y="1455738"/>
            <a:ext cx="257497" cy="2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Google Shape;194;p160"/>
          <p:cNvSpPr txBox="1">
            <a:spLocks noGrp="1"/>
          </p:cNvSpPr>
          <p:nvPr>
            <p:ph type="body" idx="9"/>
          </p:nvPr>
        </p:nvSpPr>
        <p:spPr>
          <a:xfrm>
            <a:off x="784225" y="2574925"/>
            <a:ext cx="3517200" cy="2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160"/>
          <p:cNvSpPr txBox="1">
            <a:spLocks noGrp="1"/>
          </p:cNvSpPr>
          <p:nvPr>
            <p:ph type="body" idx="13"/>
          </p:nvPr>
        </p:nvSpPr>
        <p:spPr>
          <a:xfrm>
            <a:off x="323528" y="2574925"/>
            <a:ext cx="257497" cy="2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6" name="Google Shape;196;p160"/>
          <p:cNvSpPr txBox="1">
            <a:spLocks noGrp="1"/>
          </p:cNvSpPr>
          <p:nvPr>
            <p:ph type="body" idx="14"/>
          </p:nvPr>
        </p:nvSpPr>
        <p:spPr>
          <a:xfrm>
            <a:off x="784225" y="3693145"/>
            <a:ext cx="3517200" cy="2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7" name="Google Shape;197;p160"/>
          <p:cNvSpPr txBox="1">
            <a:spLocks noGrp="1"/>
          </p:cNvSpPr>
          <p:nvPr>
            <p:ph type="body" idx="15"/>
          </p:nvPr>
        </p:nvSpPr>
        <p:spPr>
          <a:xfrm>
            <a:off x="323528" y="3693145"/>
            <a:ext cx="257497" cy="2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6" name="Google Shape;533;p204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0887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71" preserve="1" userDrawn="1">
  <p:cSld name="Информационный слайд_71">
    <p:bg>
      <p:bgPr>
        <a:solidFill>
          <a:schemeClr val="lt1"/>
        </a:soli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32FE4BB-2842-9D09-C99A-E2F4FB64BC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3850" y="529886"/>
            <a:ext cx="864000" cy="864000"/>
          </a:xfrm>
          <a:custGeom>
            <a:avLst/>
            <a:gdLst>
              <a:gd name="connsiteX0" fmla="*/ 144003 w 864000"/>
              <a:gd name="connsiteY0" fmla="*/ 0 h 864000"/>
              <a:gd name="connsiteX1" fmla="*/ 719997 w 864000"/>
              <a:gd name="connsiteY1" fmla="*/ 0 h 864000"/>
              <a:gd name="connsiteX2" fmla="*/ 864000 w 864000"/>
              <a:gd name="connsiteY2" fmla="*/ 144003 h 864000"/>
              <a:gd name="connsiteX3" fmla="*/ 864000 w 864000"/>
              <a:gd name="connsiteY3" fmla="*/ 719997 h 864000"/>
              <a:gd name="connsiteX4" fmla="*/ 719997 w 864000"/>
              <a:gd name="connsiteY4" fmla="*/ 864000 h 864000"/>
              <a:gd name="connsiteX5" fmla="*/ 144003 w 864000"/>
              <a:gd name="connsiteY5" fmla="*/ 864000 h 864000"/>
              <a:gd name="connsiteX6" fmla="*/ 0 w 864000"/>
              <a:gd name="connsiteY6" fmla="*/ 719997 h 864000"/>
              <a:gd name="connsiteX7" fmla="*/ 0 w 864000"/>
              <a:gd name="connsiteY7" fmla="*/ 144003 h 864000"/>
              <a:gd name="connsiteX8" fmla="*/ 144003 w 864000"/>
              <a:gd name="connsiteY8" fmla="*/ 0 h 8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4000" h="864000">
                <a:moveTo>
                  <a:pt x="144003" y="0"/>
                </a:moveTo>
                <a:lnTo>
                  <a:pt x="719997" y="0"/>
                </a:lnTo>
                <a:cubicBezTo>
                  <a:pt x="799528" y="0"/>
                  <a:pt x="864000" y="64472"/>
                  <a:pt x="864000" y="144003"/>
                </a:cubicBezTo>
                <a:lnTo>
                  <a:pt x="864000" y="719997"/>
                </a:lnTo>
                <a:cubicBezTo>
                  <a:pt x="864000" y="799528"/>
                  <a:pt x="799528" y="864000"/>
                  <a:pt x="719997" y="864000"/>
                </a:cubicBezTo>
                <a:lnTo>
                  <a:pt x="144003" y="864000"/>
                </a:lnTo>
                <a:cubicBezTo>
                  <a:pt x="64472" y="864000"/>
                  <a:pt x="0" y="799528"/>
                  <a:pt x="0" y="719997"/>
                </a:cubicBezTo>
                <a:lnTo>
                  <a:pt x="0" y="144003"/>
                </a:lnTo>
                <a:cubicBezTo>
                  <a:pt x="0" y="64472"/>
                  <a:pt x="64472" y="0"/>
                  <a:pt x="1440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532" name="Google Shape;532;p204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3" name="Google Shape;533;p2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FAB8891-35E1-A40B-8B53-842CB5ED80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1750" y="48798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F09F78CE-59FC-CD15-DD44-659127845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1750" y="66578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800" b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F51CE7F6-BAAA-5C32-76E4-6232F21970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0200" y="1568705"/>
            <a:ext cx="4243917" cy="2119058"/>
          </a:xfrm>
          <a:prstGeom prst="rect">
            <a:avLst/>
          </a:prstGeom>
        </p:spPr>
        <p:txBody>
          <a:bodyPr/>
          <a:lstStyle>
            <a:lvl1pPr>
              <a:defRPr sz="1600" b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5" name="Google Shape;530;p203">
            <a:extLst>
              <a:ext uri="{FF2B5EF4-FFF2-40B4-BE49-F238E27FC236}">
                <a16:creationId xmlns:a16="http://schemas.microsoft.com/office/drawing/2014/main" id="{EC2068C7-644E-B2B0-5AEC-D4D2E01F12B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332050" y="1568705"/>
            <a:ext cx="3969374" cy="937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5121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71" preserve="1" userDrawn="1">
  <p:cSld name="1_Информационный слайд_71">
    <p:bg>
      <p:bgPr>
        <a:solidFill>
          <a:schemeClr val="lt1"/>
        </a:soli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04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3" name="Google Shape;533;p2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30;p203">
            <a:extLst>
              <a:ext uri="{FF2B5EF4-FFF2-40B4-BE49-F238E27FC236}">
                <a16:creationId xmlns:a16="http://schemas.microsoft.com/office/drawing/2014/main" id="{EC2068C7-644E-B2B0-5AEC-D4D2E01F12B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966751" y="760848"/>
            <a:ext cx="2334672" cy="117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2415;p93">
            <a:extLst>
              <a:ext uri="{FF2B5EF4-FFF2-40B4-BE49-F238E27FC236}">
                <a16:creationId xmlns:a16="http://schemas.microsoft.com/office/drawing/2014/main" id="{B743D16D-4D73-2311-FF54-C4D6A3D36B63}"/>
              </a:ext>
            </a:extLst>
          </p:cNvPr>
          <p:cNvSpPr txBox="1"/>
          <p:nvPr userDrawn="1"/>
        </p:nvSpPr>
        <p:spPr>
          <a:xfrm>
            <a:off x="820425" y="-1378812"/>
            <a:ext cx="1031524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0" dirty="0">
                <a:solidFill>
                  <a:srgbClr val="1A35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AB73489C-5429-C225-274C-477F5B83F3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883" y="224736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0BCE255-0B49-DB90-4E3F-76B5882C5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883" y="242516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800" b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DFF4D7A3-7027-5318-AA54-CE8312EC8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0200" y="760848"/>
            <a:ext cx="4243917" cy="2119058"/>
          </a:xfrm>
          <a:prstGeom prst="rect">
            <a:avLst/>
          </a:prstGeom>
        </p:spPr>
        <p:txBody>
          <a:bodyPr/>
          <a:lstStyle>
            <a:lvl1pPr>
              <a:defRPr sz="1600" b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2" name="Google Shape;2414;p93">
            <a:extLst>
              <a:ext uri="{FF2B5EF4-FFF2-40B4-BE49-F238E27FC236}">
                <a16:creationId xmlns:a16="http://schemas.microsoft.com/office/drawing/2014/main" id="{63ECBE9A-EC01-8AA4-5147-DA34C6878F20}"/>
              </a:ext>
            </a:extLst>
          </p:cNvPr>
          <p:cNvSpPr txBox="1"/>
          <p:nvPr userDrawn="1"/>
        </p:nvSpPr>
        <p:spPr>
          <a:xfrm>
            <a:off x="1206505" y="-1378812"/>
            <a:ext cx="898003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0" dirty="0">
                <a:solidFill>
                  <a:srgbClr val="1A35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5370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71" preserve="1" userDrawn="1">
  <p:cSld name="1_Информационный слайд_71">
    <p:bg>
      <p:bgPr>
        <a:solidFill>
          <a:schemeClr val="lt1"/>
        </a:soli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04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3" name="Google Shape;533;p2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30;p203">
            <a:extLst>
              <a:ext uri="{FF2B5EF4-FFF2-40B4-BE49-F238E27FC236}">
                <a16:creationId xmlns:a16="http://schemas.microsoft.com/office/drawing/2014/main" id="{EC2068C7-644E-B2B0-5AEC-D4D2E01F12B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966751" y="760848"/>
            <a:ext cx="2334672" cy="117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2415;p93">
            <a:extLst>
              <a:ext uri="{FF2B5EF4-FFF2-40B4-BE49-F238E27FC236}">
                <a16:creationId xmlns:a16="http://schemas.microsoft.com/office/drawing/2014/main" id="{B743D16D-4D73-2311-FF54-C4D6A3D36B63}"/>
              </a:ext>
            </a:extLst>
          </p:cNvPr>
          <p:cNvSpPr txBox="1"/>
          <p:nvPr userDrawn="1"/>
        </p:nvSpPr>
        <p:spPr>
          <a:xfrm>
            <a:off x="820425" y="-1378812"/>
            <a:ext cx="1031524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0" dirty="0">
                <a:solidFill>
                  <a:srgbClr val="1A35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AB73489C-5429-C225-274C-477F5B83F3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883" y="224736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0BCE255-0B49-DB90-4E3F-76B5882C5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883" y="242516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800" b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DFF4D7A3-7027-5318-AA54-CE8312EC8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0200" y="760848"/>
            <a:ext cx="4243917" cy="2119058"/>
          </a:xfrm>
          <a:prstGeom prst="rect">
            <a:avLst/>
          </a:prstGeom>
        </p:spPr>
        <p:txBody>
          <a:bodyPr/>
          <a:lstStyle>
            <a:lvl1pPr>
              <a:defRPr sz="1600" b="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2" name="Google Shape;2414;p93">
            <a:extLst>
              <a:ext uri="{FF2B5EF4-FFF2-40B4-BE49-F238E27FC236}">
                <a16:creationId xmlns:a16="http://schemas.microsoft.com/office/drawing/2014/main" id="{63ECBE9A-EC01-8AA4-5147-DA34C6878F20}"/>
              </a:ext>
            </a:extLst>
          </p:cNvPr>
          <p:cNvSpPr txBox="1"/>
          <p:nvPr userDrawn="1"/>
        </p:nvSpPr>
        <p:spPr>
          <a:xfrm>
            <a:off x="1206505" y="-1378812"/>
            <a:ext cx="898003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0" dirty="0">
                <a:solidFill>
                  <a:srgbClr val="1A35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3189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71" preserve="1" userDrawn="1">
  <p:cSld name="1_Информационный слайд_71">
    <p:bg>
      <p:bgPr>
        <a:solidFill>
          <a:schemeClr val="bg2"/>
        </a:soli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04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30;p203">
            <a:extLst>
              <a:ext uri="{FF2B5EF4-FFF2-40B4-BE49-F238E27FC236}">
                <a16:creationId xmlns:a16="http://schemas.microsoft.com/office/drawing/2014/main" id="{EC2068C7-644E-B2B0-5AEC-D4D2E01F12B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966751" y="760848"/>
            <a:ext cx="2334672" cy="117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2415;p93">
            <a:extLst>
              <a:ext uri="{FF2B5EF4-FFF2-40B4-BE49-F238E27FC236}">
                <a16:creationId xmlns:a16="http://schemas.microsoft.com/office/drawing/2014/main" id="{B743D16D-4D73-2311-FF54-C4D6A3D36B63}"/>
              </a:ext>
            </a:extLst>
          </p:cNvPr>
          <p:cNvSpPr txBox="1"/>
          <p:nvPr userDrawn="1"/>
        </p:nvSpPr>
        <p:spPr>
          <a:xfrm>
            <a:off x="820425" y="-1378812"/>
            <a:ext cx="1031524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AB73489C-5429-C225-274C-477F5B83F3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883" y="224736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0BCE255-0B49-DB90-4E3F-76B5882C5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883" y="242516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8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DFF4D7A3-7027-5318-AA54-CE8312EC8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0200" y="760848"/>
            <a:ext cx="4243917" cy="2119058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2" name="Google Shape;2414;p93">
            <a:extLst>
              <a:ext uri="{FF2B5EF4-FFF2-40B4-BE49-F238E27FC236}">
                <a16:creationId xmlns:a16="http://schemas.microsoft.com/office/drawing/2014/main" id="{63ECBE9A-EC01-8AA4-5147-DA34C6878F20}"/>
              </a:ext>
            </a:extLst>
          </p:cNvPr>
          <p:cNvSpPr txBox="1"/>
          <p:nvPr userDrawn="1"/>
        </p:nvSpPr>
        <p:spPr>
          <a:xfrm>
            <a:off x="1206505" y="-1378812"/>
            <a:ext cx="898003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Google Shape;384;p184">
            <a:extLst>
              <a:ext uri="{FF2B5EF4-FFF2-40B4-BE49-F238E27FC236}">
                <a16:creationId xmlns:a16="http://schemas.microsoft.com/office/drawing/2014/main" id="{E77F8B2C-D1A4-087D-CE3C-C3A120F54D6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2243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bg>
      <p:bgPr>
        <a:solidFill>
          <a:schemeClr val="lt1"/>
        </a:solid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oogle Shape;631;p219"/>
          <p:cNvGrpSpPr/>
          <p:nvPr/>
        </p:nvGrpSpPr>
        <p:grpSpPr>
          <a:xfrm>
            <a:off x="383962" y="0"/>
            <a:ext cx="8377517" cy="5165725"/>
            <a:chOff x="383962" y="0"/>
            <a:chExt cx="8377517" cy="5165725"/>
          </a:xfrm>
        </p:grpSpPr>
        <p:cxnSp>
          <p:nvCxnSpPr>
            <p:cNvPr id="632" name="Google Shape;632;p219"/>
            <p:cNvCxnSpPr/>
            <p:nvPr/>
          </p:nvCxnSpPr>
          <p:spPr>
            <a:xfrm>
              <a:off x="103160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3" name="Google Shape;633;p219"/>
            <p:cNvCxnSpPr/>
            <p:nvPr/>
          </p:nvCxnSpPr>
          <p:spPr>
            <a:xfrm>
              <a:off x="1739686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4" name="Google Shape;634;p219"/>
            <p:cNvCxnSpPr/>
            <p:nvPr/>
          </p:nvCxnSpPr>
          <p:spPr>
            <a:xfrm>
              <a:off x="244776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5" name="Google Shape;635;p219"/>
            <p:cNvCxnSpPr/>
            <p:nvPr/>
          </p:nvCxnSpPr>
          <p:spPr>
            <a:xfrm>
              <a:off x="3155844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6" name="Google Shape;636;p219"/>
            <p:cNvCxnSpPr/>
            <p:nvPr/>
          </p:nvCxnSpPr>
          <p:spPr>
            <a:xfrm>
              <a:off x="386392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7" name="Google Shape;637;p219"/>
            <p:cNvCxnSpPr/>
            <p:nvPr/>
          </p:nvCxnSpPr>
          <p:spPr>
            <a:xfrm>
              <a:off x="4572002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8" name="Google Shape;638;p219"/>
            <p:cNvCxnSpPr/>
            <p:nvPr/>
          </p:nvCxnSpPr>
          <p:spPr>
            <a:xfrm>
              <a:off x="5280081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9" name="Google Shape;639;p219"/>
            <p:cNvCxnSpPr/>
            <p:nvPr/>
          </p:nvCxnSpPr>
          <p:spPr>
            <a:xfrm>
              <a:off x="598816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0" name="Google Shape;640;p219"/>
            <p:cNvCxnSpPr/>
            <p:nvPr/>
          </p:nvCxnSpPr>
          <p:spPr>
            <a:xfrm>
              <a:off x="6696239" y="0"/>
              <a:ext cx="0" cy="5165725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1" name="Google Shape;641;p219"/>
            <p:cNvCxnSpPr/>
            <p:nvPr/>
          </p:nvCxnSpPr>
          <p:spPr>
            <a:xfrm>
              <a:off x="7404318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2" name="Google Shape;642;p219"/>
            <p:cNvCxnSpPr/>
            <p:nvPr/>
          </p:nvCxnSpPr>
          <p:spPr>
            <a:xfrm>
              <a:off x="811239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3" name="Google Shape;643;p219"/>
            <p:cNvCxnSpPr/>
            <p:nvPr/>
          </p:nvCxnSpPr>
          <p:spPr>
            <a:xfrm>
              <a:off x="109155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4" name="Google Shape;644;p219"/>
            <p:cNvCxnSpPr/>
            <p:nvPr/>
          </p:nvCxnSpPr>
          <p:spPr>
            <a:xfrm>
              <a:off x="97160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5" name="Google Shape;645;p219"/>
            <p:cNvCxnSpPr/>
            <p:nvPr/>
          </p:nvCxnSpPr>
          <p:spPr>
            <a:xfrm>
              <a:off x="180219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6" name="Google Shape;646;p219"/>
            <p:cNvCxnSpPr/>
            <p:nvPr/>
          </p:nvCxnSpPr>
          <p:spPr>
            <a:xfrm>
              <a:off x="168223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7" name="Google Shape;647;p219"/>
            <p:cNvCxnSpPr/>
            <p:nvPr/>
          </p:nvCxnSpPr>
          <p:spPr>
            <a:xfrm>
              <a:off x="2507648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8" name="Google Shape;648;p219"/>
            <p:cNvCxnSpPr/>
            <p:nvPr/>
          </p:nvCxnSpPr>
          <p:spPr>
            <a:xfrm>
              <a:off x="238769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9" name="Google Shape;649;p219"/>
            <p:cNvCxnSpPr/>
            <p:nvPr/>
          </p:nvCxnSpPr>
          <p:spPr>
            <a:xfrm>
              <a:off x="3210301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0" name="Google Shape;650;p219"/>
            <p:cNvCxnSpPr/>
            <p:nvPr/>
          </p:nvCxnSpPr>
          <p:spPr>
            <a:xfrm>
              <a:off x="309352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1" name="Google Shape;651;p219"/>
            <p:cNvCxnSpPr/>
            <p:nvPr/>
          </p:nvCxnSpPr>
          <p:spPr>
            <a:xfrm>
              <a:off x="392374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2" name="Google Shape;652;p219"/>
            <p:cNvCxnSpPr/>
            <p:nvPr/>
          </p:nvCxnSpPr>
          <p:spPr>
            <a:xfrm>
              <a:off x="380379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3" name="Google Shape;653;p219"/>
            <p:cNvCxnSpPr/>
            <p:nvPr/>
          </p:nvCxnSpPr>
          <p:spPr>
            <a:xfrm>
              <a:off x="4634384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4" name="Google Shape;654;p219"/>
            <p:cNvCxnSpPr/>
            <p:nvPr/>
          </p:nvCxnSpPr>
          <p:spPr>
            <a:xfrm>
              <a:off x="4514431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5" name="Google Shape;655;p219"/>
            <p:cNvCxnSpPr/>
            <p:nvPr/>
          </p:nvCxnSpPr>
          <p:spPr>
            <a:xfrm>
              <a:off x="534021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6" name="Google Shape;656;p219"/>
            <p:cNvCxnSpPr/>
            <p:nvPr/>
          </p:nvCxnSpPr>
          <p:spPr>
            <a:xfrm>
              <a:off x="522025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7" name="Google Shape;657;p219"/>
            <p:cNvCxnSpPr/>
            <p:nvPr/>
          </p:nvCxnSpPr>
          <p:spPr>
            <a:xfrm>
              <a:off x="6050664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8" name="Google Shape;658;p219"/>
            <p:cNvCxnSpPr/>
            <p:nvPr/>
          </p:nvCxnSpPr>
          <p:spPr>
            <a:xfrm>
              <a:off x="5930711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9" name="Google Shape;659;p219"/>
            <p:cNvCxnSpPr/>
            <p:nvPr/>
          </p:nvCxnSpPr>
          <p:spPr>
            <a:xfrm>
              <a:off x="675630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0" name="Google Shape;660;p219"/>
            <p:cNvCxnSpPr/>
            <p:nvPr/>
          </p:nvCxnSpPr>
          <p:spPr>
            <a:xfrm>
              <a:off x="6636352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1" name="Google Shape;661;p219"/>
            <p:cNvCxnSpPr/>
            <p:nvPr/>
          </p:nvCxnSpPr>
          <p:spPr>
            <a:xfrm>
              <a:off x="7461946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2" name="Google Shape;662;p219"/>
            <p:cNvCxnSpPr/>
            <p:nvPr/>
          </p:nvCxnSpPr>
          <p:spPr>
            <a:xfrm>
              <a:off x="734199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3" name="Google Shape;663;p219"/>
            <p:cNvCxnSpPr/>
            <p:nvPr/>
          </p:nvCxnSpPr>
          <p:spPr>
            <a:xfrm>
              <a:off x="817240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4" name="Google Shape;664;p219"/>
            <p:cNvCxnSpPr/>
            <p:nvPr/>
          </p:nvCxnSpPr>
          <p:spPr>
            <a:xfrm>
              <a:off x="805244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5" name="Google Shape;665;p219"/>
            <p:cNvCxnSpPr/>
            <p:nvPr/>
          </p:nvCxnSpPr>
          <p:spPr>
            <a:xfrm>
              <a:off x="383962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6" name="Google Shape;666;p219"/>
            <p:cNvCxnSpPr/>
            <p:nvPr/>
          </p:nvCxnSpPr>
          <p:spPr>
            <a:xfrm>
              <a:off x="8761479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30196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4">
          <p15:clr>
            <a:srgbClr val="FBAE40"/>
          </p15:clr>
        </p15:guide>
        <p15:guide id="2" orient="horz" pos="3026">
          <p15:clr>
            <a:srgbClr val="FBAE40"/>
          </p15:clr>
        </p15:guide>
        <p15:guide id="3" pos="5556">
          <p15:clr>
            <a:srgbClr val="FBAE40"/>
          </p15:clr>
        </p15:guide>
        <p15:guide id="4" pos="2880">
          <p15:clr>
            <a:srgbClr val="FBAE40"/>
          </p15:clr>
        </p15:guide>
        <p15:guide id="5" orient="horz" pos="1620">
          <p15:clr>
            <a:srgbClr val="FBAE40"/>
          </p15:clr>
        </p15:guide>
        <p15:guide id="6" orient="horz" pos="917">
          <p15:clr>
            <a:srgbClr val="FBAE40"/>
          </p15:clr>
        </p15:guide>
        <p15:guide id="7" orient="horz" pos="2323">
          <p15:clr>
            <a:srgbClr val="FBAE40"/>
          </p15:clr>
        </p15:guide>
        <p15:guide id="8" pos="20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_2">
  <p:cSld name="Титульный слайд_2">
    <p:bg>
      <p:bgPr>
        <a:solidFill>
          <a:schemeClr val="lt2"/>
        </a:solidFill>
        <a:effectLst/>
      </p:bgPr>
    </p:bg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20"/>
          <p:cNvSpPr>
            <a:spLocks noGrp="1"/>
          </p:cNvSpPr>
          <p:nvPr>
            <p:ph type="pic" idx="2"/>
          </p:nvPr>
        </p:nvSpPr>
        <p:spPr>
          <a:xfrm>
            <a:off x="4572000" y="432262"/>
            <a:ext cx="4248151" cy="4371512"/>
          </a:xfrm>
          <a:prstGeom prst="roundRect">
            <a:avLst>
              <a:gd name="adj" fmla="val 3402"/>
            </a:avLst>
          </a:prstGeom>
          <a:noFill/>
          <a:ln>
            <a:noFill/>
          </a:ln>
        </p:spPr>
      </p:sp>
      <p:pic>
        <p:nvPicPr>
          <p:cNvPr id="669" name="Google Shape;669;p2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9712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220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220"/>
          <p:cNvSpPr txBox="1">
            <a:spLocks noGrp="1"/>
          </p:cNvSpPr>
          <p:nvPr>
            <p:ph type="body" idx="1"/>
          </p:nvPr>
        </p:nvSpPr>
        <p:spPr>
          <a:xfrm>
            <a:off x="323850" y="339725"/>
            <a:ext cx="3974399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2" name="Google Shape;672;p220"/>
          <p:cNvSpPr txBox="1">
            <a:spLocks noGrp="1"/>
          </p:cNvSpPr>
          <p:nvPr>
            <p:ph type="body" idx="3"/>
          </p:nvPr>
        </p:nvSpPr>
        <p:spPr>
          <a:xfrm>
            <a:off x="323849" y="1987221"/>
            <a:ext cx="3974399" cy="5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9748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2">
  <p:cSld name="Информационный слайд_2">
    <p:bg>
      <p:bgPr>
        <a:solidFill>
          <a:schemeClr val="accent5"/>
        </a:solidFill>
        <a:effectLst/>
      </p:bgPr>
    </p:bg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21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5" name="Google Shape;675;p2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6406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4">
  <p:cSld name="Информационный слайд_4">
    <p:bg>
      <p:bgPr>
        <a:solidFill>
          <a:schemeClr val="accent4"/>
        </a:solidFill>
        <a:effectLst/>
      </p:bgPr>
    </p:bg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22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8" name="Google Shape;678;p2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2207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6">
  <p:cSld name="Информационный слайд_6">
    <p:bg>
      <p:bgPr>
        <a:solidFill>
          <a:schemeClr val="accent1"/>
        </a:solidFill>
        <a:effectLst/>
      </p:bgPr>
    </p:bg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23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1" name="Google Shape;681;p2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7310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33">
  <p:cSld name="Информационный слайд_33">
    <p:bg>
      <p:bgPr>
        <a:solidFill>
          <a:schemeClr val="lt1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25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0" name="Google Shape;690;p2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225"/>
          <p:cNvSpPr txBox="1">
            <a:spLocks noGrp="1"/>
          </p:cNvSpPr>
          <p:nvPr>
            <p:ph type="body" idx="1"/>
          </p:nvPr>
        </p:nvSpPr>
        <p:spPr>
          <a:xfrm>
            <a:off x="327025" y="219075"/>
            <a:ext cx="2720976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2" name="Google Shape;692;p225"/>
          <p:cNvSpPr/>
          <p:nvPr/>
        </p:nvSpPr>
        <p:spPr>
          <a:xfrm>
            <a:off x="4570027" y="3816350"/>
            <a:ext cx="4250124" cy="990000"/>
          </a:xfrm>
          <a:prstGeom prst="roundRect">
            <a:avLst>
              <a:gd name="adj" fmla="val 938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25"/>
          <p:cNvSpPr/>
          <p:nvPr/>
        </p:nvSpPr>
        <p:spPr>
          <a:xfrm>
            <a:off x="4570027" y="2697763"/>
            <a:ext cx="4250124" cy="990000"/>
          </a:xfrm>
          <a:prstGeom prst="roundRect">
            <a:avLst>
              <a:gd name="adj" fmla="val 826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25"/>
          <p:cNvSpPr/>
          <p:nvPr/>
        </p:nvSpPr>
        <p:spPr>
          <a:xfrm>
            <a:off x="4570027" y="1581750"/>
            <a:ext cx="4250124" cy="990000"/>
          </a:xfrm>
          <a:prstGeom prst="roundRect">
            <a:avLst>
              <a:gd name="adj" fmla="val 938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25"/>
          <p:cNvSpPr/>
          <p:nvPr/>
        </p:nvSpPr>
        <p:spPr>
          <a:xfrm>
            <a:off x="4570027" y="465738"/>
            <a:ext cx="4250124" cy="990000"/>
          </a:xfrm>
          <a:prstGeom prst="roundRect">
            <a:avLst>
              <a:gd name="adj" fmla="val 938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25"/>
          <p:cNvSpPr txBox="1">
            <a:spLocks noGrp="1"/>
          </p:cNvSpPr>
          <p:nvPr>
            <p:ph type="body" idx="2"/>
          </p:nvPr>
        </p:nvSpPr>
        <p:spPr>
          <a:xfrm>
            <a:off x="323850" y="3692703"/>
            <a:ext cx="2739600" cy="111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7" name="Google Shape;697;p225"/>
          <p:cNvSpPr txBox="1">
            <a:spLocks noGrp="1"/>
          </p:cNvSpPr>
          <p:nvPr>
            <p:ph type="body" idx="3"/>
          </p:nvPr>
        </p:nvSpPr>
        <p:spPr>
          <a:xfrm>
            <a:off x="327026" y="447674"/>
            <a:ext cx="2732058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8887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35">
  <p:cSld name="Информационный слайд_35">
    <p:bg>
      <p:bgPr>
        <a:solidFill>
          <a:schemeClr val="lt1"/>
        </a:solidFill>
        <a:effectLst/>
      </p:bgPr>
    </p:bg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226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0" name="Google Shape;700;p2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226"/>
          <p:cNvSpPr txBox="1">
            <a:spLocks noGrp="1"/>
          </p:cNvSpPr>
          <p:nvPr>
            <p:ph type="body" idx="1"/>
          </p:nvPr>
        </p:nvSpPr>
        <p:spPr>
          <a:xfrm>
            <a:off x="327025" y="219075"/>
            <a:ext cx="3974399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2" name="Google Shape;702;p226"/>
          <p:cNvSpPr txBox="1">
            <a:spLocks noGrp="1"/>
          </p:cNvSpPr>
          <p:nvPr>
            <p:ph type="body" idx="2"/>
          </p:nvPr>
        </p:nvSpPr>
        <p:spPr>
          <a:xfrm>
            <a:off x="4572000" y="339724"/>
            <a:ext cx="4248150" cy="111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3" name="Google Shape;703;p226"/>
          <p:cNvSpPr/>
          <p:nvPr/>
        </p:nvSpPr>
        <p:spPr>
          <a:xfrm>
            <a:off x="322542" y="2571751"/>
            <a:ext cx="2066387" cy="2232024"/>
          </a:xfrm>
          <a:prstGeom prst="roundRect">
            <a:avLst>
              <a:gd name="adj" fmla="val 533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26"/>
          <p:cNvSpPr/>
          <p:nvPr/>
        </p:nvSpPr>
        <p:spPr>
          <a:xfrm>
            <a:off x="2505110" y="2571751"/>
            <a:ext cx="2010099" cy="2232024"/>
          </a:xfrm>
          <a:prstGeom prst="roundRect">
            <a:avLst>
              <a:gd name="adj" fmla="val 533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26"/>
          <p:cNvSpPr/>
          <p:nvPr/>
        </p:nvSpPr>
        <p:spPr>
          <a:xfrm>
            <a:off x="4634109" y="2571751"/>
            <a:ext cx="2008800" cy="2232024"/>
          </a:xfrm>
          <a:prstGeom prst="roundRect">
            <a:avLst>
              <a:gd name="adj" fmla="val 533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26"/>
          <p:cNvSpPr/>
          <p:nvPr/>
        </p:nvSpPr>
        <p:spPr>
          <a:xfrm>
            <a:off x="6752758" y="2571751"/>
            <a:ext cx="2067392" cy="2232024"/>
          </a:xfrm>
          <a:prstGeom prst="roundRect">
            <a:avLst>
              <a:gd name="adj" fmla="val 533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26"/>
          <p:cNvSpPr txBox="1">
            <a:spLocks noGrp="1"/>
          </p:cNvSpPr>
          <p:nvPr>
            <p:ph type="body" idx="3"/>
          </p:nvPr>
        </p:nvSpPr>
        <p:spPr>
          <a:xfrm>
            <a:off x="327027" y="447674"/>
            <a:ext cx="3974399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015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37">
  <p:cSld name="Информационный слайд_37">
    <p:bg>
      <p:bgPr>
        <a:solidFill>
          <a:schemeClr val="lt1"/>
        </a:solidFill>
        <a:effectLst/>
      </p:bgPr>
    </p:bg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27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0" name="Google Shape;710;p2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227"/>
          <p:cNvSpPr txBox="1">
            <a:spLocks noGrp="1"/>
          </p:cNvSpPr>
          <p:nvPr>
            <p:ph type="body" idx="1"/>
          </p:nvPr>
        </p:nvSpPr>
        <p:spPr>
          <a:xfrm>
            <a:off x="327025" y="219075"/>
            <a:ext cx="3974399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2" name="Google Shape;712;p227"/>
          <p:cNvSpPr txBox="1">
            <a:spLocks noGrp="1"/>
          </p:cNvSpPr>
          <p:nvPr>
            <p:ph type="body" idx="2"/>
          </p:nvPr>
        </p:nvSpPr>
        <p:spPr>
          <a:xfrm>
            <a:off x="4572000" y="339724"/>
            <a:ext cx="4248150" cy="111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3" name="Google Shape;713;p227"/>
          <p:cNvSpPr/>
          <p:nvPr/>
        </p:nvSpPr>
        <p:spPr>
          <a:xfrm>
            <a:off x="322542" y="3145575"/>
            <a:ext cx="2066387" cy="1658199"/>
          </a:xfrm>
          <a:prstGeom prst="roundRect">
            <a:avLst>
              <a:gd name="adj" fmla="val 533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27"/>
          <p:cNvSpPr/>
          <p:nvPr/>
        </p:nvSpPr>
        <p:spPr>
          <a:xfrm>
            <a:off x="2505110" y="3145575"/>
            <a:ext cx="2010099" cy="1658199"/>
          </a:xfrm>
          <a:prstGeom prst="roundRect">
            <a:avLst>
              <a:gd name="adj" fmla="val 533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27"/>
          <p:cNvSpPr/>
          <p:nvPr/>
        </p:nvSpPr>
        <p:spPr>
          <a:xfrm>
            <a:off x="4634109" y="3145575"/>
            <a:ext cx="2008800" cy="1658199"/>
          </a:xfrm>
          <a:prstGeom prst="roundRect">
            <a:avLst>
              <a:gd name="adj" fmla="val 533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27"/>
          <p:cNvSpPr/>
          <p:nvPr/>
        </p:nvSpPr>
        <p:spPr>
          <a:xfrm>
            <a:off x="6752758" y="3145575"/>
            <a:ext cx="2067392" cy="1658199"/>
          </a:xfrm>
          <a:prstGeom prst="roundRect">
            <a:avLst>
              <a:gd name="adj" fmla="val 533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27"/>
          <p:cNvSpPr txBox="1">
            <a:spLocks noGrp="1"/>
          </p:cNvSpPr>
          <p:nvPr>
            <p:ph type="body" idx="3"/>
          </p:nvPr>
        </p:nvSpPr>
        <p:spPr>
          <a:xfrm>
            <a:off x="327027" y="447674"/>
            <a:ext cx="3974399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3285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71" preserve="1" userDrawn="1">
  <p:cSld name="1_Информационный слайд_71">
    <p:bg>
      <p:bgPr>
        <a:solidFill>
          <a:schemeClr val="bg2"/>
        </a:soli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04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30;p203">
            <a:extLst>
              <a:ext uri="{FF2B5EF4-FFF2-40B4-BE49-F238E27FC236}">
                <a16:creationId xmlns:a16="http://schemas.microsoft.com/office/drawing/2014/main" id="{EC2068C7-644E-B2B0-5AEC-D4D2E01F12B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966751" y="760848"/>
            <a:ext cx="2334672" cy="117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" name="Google Shape;2415;p93">
            <a:extLst>
              <a:ext uri="{FF2B5EF4-FFF2-40B4-BE49-F238E27FC236}">
                <a16:creationId xmlns:a16="http://schemas.microsoft.com/office/drawing/2014/main" id="{B743D16D-4D73-2311-FF54-C4D6A3D36B63}"/>
              </a:ext>
            </a:extLst>
          </p:cNvPr>
          <p:cNvSpPr txBox="1"/>
          <p:nvPr userDrawn="1"/>
        </p:nvSpPr>
        <p:spPr>
          <a:xfrm>
            <a:off x="820425" y="-1378812"/>
            <a:ext cx="1031524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AB73489C-5429-C225-274C-477F5B83F3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883" y="224736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0BCE255-0B49-DB90-4E3F-76B5882C5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883" y="2425160"/>
            <a:ext cx="3000375" cy="164483"/>
          </a:xfrm>
          <a:prstGeom prst="rect">
            <a:avLst/>
          </a:prstGeom>
        </p:spPr>
        <p:txBody>
          <a:bodyPr/>
          <a:lstStyle>
            <a:lvl1pPr>
              <a:defRPr sz="8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DFF4D7A3-7027-5318-AA54-CE8312EC8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0200" y="760848"/>
            <a:ext cx="4243917" cy="2119058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ru-RU" dirty="0"/>
          </a:p>
        </p:txBody>
      </p:sp>
      <p:sp>
        <p:nvSpPr>
          <p:cNvPr id="12" name="Google Shape;2414;p93">
            <a:extLst>
              <a:ext uri="{FF2B5EF4-FFF2-40B4-BE49-F238E27FC236}">
                <a16:creationId xmlns:a16="http://schemas.microsoft.com/office/drawing/2014/main" id="{63ECBE9A-EC01-8AA4-5147-DA34C6878F20}"/>
              </a:ext>
            </a:extLst>
          </p:cNvPr>
          <p:cNvSpPr txBox="1"/>
          <p:nvPr userDrawn="1"/>
        </p:nvSpPr>
        <p:spPr>
          <a:xfrm>
            <a:off x="1206505" y="-1378812"/>
            <a:ext cx="898003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Google Shape;384;p184">
            <a:extLst>
              <a:ext uri="{FF2B5EF4-FFF2-40B4-BE49-F238E27FC236}">
                <a16:creationId xmlns:a16="http://schemas.microsoft.com/office/drawing/2014/main" id="{E77F8B2C-D1A4-087D-CE3C-C3A120F54D6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546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_7">
    <p:bg>
      <p:bgPr>
        <a:solidFill>
          <a:srgbClr val="2B3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B1D03D-BB4B-5C7A-7256-360204CB63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571750"/>
            <a:ext cx="9144000" cy="2571750"/>
          </a:xfrm>
          <a:custGeom>
            <a:avLst/>
            <a:gdLst>
              <a:gd name="connsiteX0" fmla="*/ 576080 w 10691813"/>
              <a:gd name="connsiteY0" fmla="*/ 0 h 3779838"/>
              <a:gd name="connsiteX1" fmla="*/ 10115733 w 10691813"/>
              <a:gd name="connsiteY1" fmla="*/ 0 h 3779838"/>
              <a:gd name="connsiteX2" fmla="*/ 10691813 w 10691813"/>
              <a:gd name="connsiteY2" fmla="*/ 576080 h 3779838"/>
              <a:gd name="connsiteX3" fmla="*/ 10691813 w 10691813"/>
              <a:gd name="connsiteY3" fmla="*/ 3779838 h 3779838"/>
              <a:gd name="connsiteX4" fmla="*/ 0 w 10691813"/>
              <a:gd name="connsiteY4" fmla="*/ 3779838 h 3779838"/>
              <a:gd name="connsiteX5" fmla="*/ 0 w 10691813"/>
              <a:gd name="connsiteY5" fmla="*/ 576080 h 3779838"/>
              <a:gd name="connsiteX6" fmla="*/ 576080 w 10691813"/>
              <a:gd name="connsiteY6" fmla="*/ 0 h 377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1813" h="3779838">
                <a:moveTo>
                  <a:pt x="576080" y="0"/>
                </a:moveTo>
                <a:lnTo>
                  <a:pt x="10115733" y="0"/>
                </a:lnTo>
                <a:cubicBezTo>
                  <a:pt x="10433893" y="0"/>
                  <a:pt x="10691813" y="257920"/>
                  <a:pt x="10691813" y="576080"/>
                </a:cubicBezTo>
                <a:lnTo>
                  <a:pt x="10691813" y="3779838"/>
                </a:lnTo>
                <a:lnTo>
                  <a:pt x="0" y="3779838"/>
                </a:lnTo>
                <a:lnTo>
                  <a:pt x="0" y="576080"/>
                </a:lnTo>
                <a:cubicBezTo>
                  <a:pt x="0" y="257920"/>
                  <a:pt x="257920" y="0"/>
                  <a:pt x="5760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6EC234-2820-8D15-7AD7-2DA96D3A64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1903" y="244107"/>
            <a:ext cx="862076" cy="94787"/>
          </a:xfrm>
          <a:prstGeom prst="rect">
            <a:avLst/>
          </a:prstGeom>
        </p:spPr>
      </p:pic>
      <p:sp>
        <p:nvSpPr>
          <p:cNvPr id="2" name="Slide Number Placeholder 13">
            <a:extLst>
              <a:ext uri="{FF2B5EF4-FFF2-40B4-BE49-F238E27FC236}">
                <a16:creationId xmlns:a16="http://schemas.microsoft.com/office/drawing/2014/main" id="{D095782E-9C1C-DC42-7045-7F9055877AF9}"/>
              </a:ext>
            </a:extLst>
          </p:cNvPr>
          <p:cNvSpPr txBox="1">
            <a:spLocks/>
          </p:cNvSpPr>
          <p:nvPr userDrawn="1"/>
        </p:nvSpPr>
        <p:spPr>
          <a:xfrm>
            <a:off x="12154" y="4899393"/>
            <a:ext cx="291902" cy="16752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5063B0-AC2B-CF49-9B06-E00BE565C256}" type="slidenum">
              <a:rPr lang="ru-RU" sz="680" smtClean="0">
                <a:solidFill>
                  <a:schemeClr val="bg1"/>
                </a:solidFill>
              </a:rPr>
              <a:pPr algn="ctr"/>
              <a:t>‹#›</a:t>
            </a:fld>
            <a:endParaRPr lang="ru-RU" sz="680" dirty="0">
              <a:solidFill>
                <a:schemeClr val="bg1"/>
              </a:solidFill>
            </a:endParaRP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77306580-03AF-FDB4-6B17-FF0B1F78BF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8488" y="655555"/>
            <a:ext cx="3451394" cy="12022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722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C97FFDF8-252D-D3AB-4F57-913C76DDA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94307" y="655555"/>
            <a:ext cx="4263570" cy="6233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953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954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8">
          <p15:clr>
            <a:srgbClr val="FBAE40"/>
          </p15:clr>
        </p15:guide>
        <p15:guide id="3" pos="215">
          <p15:clr>
            <a:srgbClr val="FBAE40"/>
          </p15:clr>
        </p15:guide>
        <p15:guide id="4" pos="6520">
          <p15:clr>
            <a:srgbClr val="FBAE40"/>
          </p15:clr>
        </p15:guide>
        <p15:guide id="5" orient="horz" pos="4536">
          <p15:clr>
            <a:srgbClr val="FBAE40"/>
          </p15:clr>
        </p15:guide>
        <p15:guide id="6" orient="horz" pos="22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BD4AA2A-DE4E-A48D-A880-FDE955A657B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52255" y="563820"/>
            <a:ext cx="3597823" cy="4335574"/>
          </a:xfrm>
          <a:prstGeom prst="roundRect">
            <a:avLst>
              <a:gd name="adj" fmla="val 4445"/>
            </a:avLst>
          </a:pr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6EC234-2820-8D15-7AD7-2DA96D3A64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8002" y="244107"/>
            <a:ext cx="862076" cy="94787"/>
          </a:xfrm>
          <a:prstGeom prst="rect">
            <a:avLst/>
          </a:prstGeo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14BD2D47-8A38-6799-AAE2-B505277C9B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4918" y="570639"/>
            <a:ext cx="4614482" cy="82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177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7B33ADD-BD6D-93EE-2697-A95F3358D79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0148" y="252170"/>
            <a:ext cx="4614482" cy="3116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782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Slide Number Placeholder 13">
            <a:extLst>
              <a:ext uri="{FF2B5EF4-FFF2-40B4-BE49-F238E27FC236}">
                <a16:creationId xmlns:a16="http://schemas.microsoft.com/office/drawing/2014/main" id="{1969F1EF-5049-A389-5EE2-A4DAA46E219B}"/>
              </a:ext>
            </a:extLst>
          </p:cNvPr>
          <p:cNvSpPr txBox="1">
            <a:spLocks/>
          </p:cNvSpPr>
          <p:nvPr userDrawn="1"/>
        </p:nvSpPr>
        <p:spPr>
          <a:xfrm>
            <a:off x="12154" y="4899393"/>
            <a:ext cx="291902" cy="16752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5063B0-AC2B-CF49-9B06-E00BE565C256}" type="slidenum">
              <a:rPr lang="ru-RU" sz="680" smtClean="0">
                <a:solidFill>
                  <a:schemeClr val="tx1"/>
                </a:solidFill>
              </a:rPr>
              <a:pPr algn="ctr"/>
              <a:t>‹#›</a:t>
            </a:fld>
            <a:endParaRPr lang="ru-RU" sz="680" dirty="0">
              <a:solidFill>
                <a:schemeClr val="tx1"/>
              </a:solidFill>
            </a:endParaRP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89B478A9-AE85-2887-A5C8-08329CCB81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1236" y="1929946"/>
            <a:ext cx="4243394" cy="7502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953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DA599D34-A424-BDFD-EC3D-1D2AD71AE6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0148" y="1630645"/>
            <a:ext cx="371088" cy="2404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8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B46EA481-65D6-E121-52DB-6C64AAE8553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1236" y="3031312"/>
            <a:ext cx="4243394" cy="7502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953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75A5B0C0-5BAD-A9C9-A833-217FD6A5CE2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0148" y="2732010"/>
            <a:ext cx="371088" cy="2404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8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F6E7BBD-31AC-8952-B8F2-BBFF4F13184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1236" y="4129563"/>
            <a:ext cx="4243394" cy="7502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953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81EC45B9-40AD-51DF-B813-BD4AB0BADC7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0148" y="3830262"/>
            <a:ext cx="371088" cy="2404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8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1FFCAD7-7A18-E1B8-0928-91BADAEC91F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7205" y="1630645"/>
            <a:ext cx="4117790" cy="2404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8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62F6123-D1C4-C738-D3B4-42B6CE5F30B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87205" y="2732010"/>
            <a:ext cx="4117790" cy="2404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8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A9022CA-2431-265C-0C6A-47081BDAE8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87205" y="3830262"/>
            <a:ext cx="4117790" cy="2404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8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447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8">
          <p15:clr>
            <a:srgbClr val="FBAE40"/>
          </p15:clr>
        </p15:guide>
        <p15:guide id="3" pos="215">
          <p15:clr>
            <a:srgbClr val="FBAE40"/>
          </p15:clr>
        </p15:guide>
        <p15:guide id="4" pos="6520">
          <p15:clr>
            <a:srgbClr val="FBAE40"/>
          </p15:clr>
        </p15:guide>
        <p15:guide id="5" orient="horz" pos="4536">
          <p15:clr>
            <a:srgbClr val="FBAE40"/>
          </p15:clr>
        </p15:guide>
        <p15:guide id="6" orient="horz" pos="226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с данными в цифрах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BD4AA2A-DE4E-A48D-A880-FDE955A657B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672054" y="563821"/>
            <a:ext cx="4178024" cy="1744429"/>
          </a:xfrm>
          <a:prstGeom prst="roundRect">
            <a:avLst>
              <a:gd name="adj" fmla="val 6513"/>
            </a:avLst>
          </a:pr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6EC234-2820-8D15-7AD7-2DA96D3A64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8002" y="244107"/>
            <a:ext cx="862076" cy="94787"/>
          </a:xfrm>
          <a:prstGeom prst="rect">
            <a:avLst/>
          </a:prstGeom>
        </p:spPr>
      </p:pic>
      <p:sp>
        <p:nvSpPr>
          <p:cNvPr id="21" name="Slide Number Placeholder 13">
            <a:extLst>
              <a:ext uri="{FF2B5EF4-FFF2-40B4-BE49-F238E27FC236}">
                <a16:creationId xmlns:a16="http://schemas.microsoft.com/office/drawing/2014/main" id="{1969F1EF-5049-A389-5EE2-A4DAA46E219B}"/>
              </a:ext>
            </a:extLst>
          </p:cNvPr>
          <p:cNvSpPr txBox="1">
            <a:spLocks/>
          </p:cNvSpPr>
          <p:nvPr userDrawn="1"/>
        </p:nvSpPr>
        <p:spPr>
          <a:xfrm>
            <a:off x="12154" y="4899393"/>
            <a:ext cx="291902" cy="16752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5063B0-AC2B-CF49-9B06-E00BE565C256}" type="slidenum">
              <a:rPr lang="ru-RU" sz="680" smtClean="0">
                <a:solidFill>
                  <a:schemeClr val="tx1"/>
                </a:solidFill>
              </a:rPr>
              <a:pPr algn="ctr"/>
              <a:t>‹#›</a:t>
            </a:fld>
            <a:endParaRPr lang="ru-RU" sz="680" dirty="0">
              <a:solidFill>
                <a:schemeClr val="tx1"/>
              </a:solidFill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7B86C24-C26D-FEC8-83DE-304CF4DF57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4918" y="570639"/>
            <a:ext cx="4257028" cy="82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177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1192ACF-1D13-E5E0-3C7F-2D559449CE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0149" y="252170"/>
            <a:ext cx="4257029" cy="3116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782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1FF95D3-9A98-D3BC-21FC-98EB9C7C541C}"/>
              </a:ext>
            </a:extLst>
          </p:cNvPr>
          <p:cNvSpPr/>
          <p:nvPr userDrawn="1"/>
        </p:nvSpPr>
        <p:spPr>
          <a:xfrm>
            <a:off x="6854979" y="2454465"/>
            <a:ext cx="2001247" cy="2444206"/>
          </a:xfrm>
          <a:prstGeom prst="roundRect">
            <a:avLst>
              <a:gd name="adj" fmla="val 5916"/>
            </a:avLst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25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449F39F-30B0-F99F-A71A-E85F51675563}"/>
              </a:ext>
            </a:extLst>
          </p:cNvPr>
          <p:cNvSpPr/>
          <p:nvPr userDrawn="1"/>
        </p:nvSpPr>
        <p:spPr>
          <a:xfrm>
            <a:off x="4667286" y="2454465"/>
            <a:ext cx="2001247" cy="2444206"/>
          </a:xfrm>
          <a:prstGeom prst="roundRect">
            <a:avLst>
              <a:gd name="adj" fmla="val 5916"/>
            </a:avLst>
          </a:prstGeom>
          <a:solidFill>
            <a:srgbClr val="D3E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25"/>
          </a:p>
        </p:txBody>
      </p:sp>
    </p:spTree>
    <p:extLst>
      <p:ext uri="{BB962C8B-B14F-4D97-AF65-F5344CB8AC3E}">
        <p14:creationId xmlns:p14="http://schemas.microsoft.com/office/powerpoint/2010/main" val="3706784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8">
          <p15:clr>
            <a:srgbClr val="FBAE40"/>
          </p15:clr>
        </p15:guide>
        <p15:guide id="3" pos="215">
          <p15:clr>
            <a:srgbClr val="FBAE40"/>
          </p15:clr>
        </p15:guide>
        <p15:guide id="4" pos="6520">
          <p15:clr>
            <a:srgbClr val="FBAE40"/>
          </p15:clr>
        </p15:guide>
        <p15:guide id="5" orient="horz" pos="4536">
          <p15:clr>
            <a:srgbClr val="FBAE40"/>
          </p15:clr>
        </p15:guide>
        <p15:guide id="6" orient="horz" pos="226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_10" userDrawn="1">
  <p:cSld name="Титульный слайд_10">
    <p:bg>
      <p:bgPr>
        <a:solidFill>
          <a:schemeClr val="dk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2C1391-8E01-AC16-2486-FF04A510E5A4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2222500"/>
            <a:ext cx="9144000" cy="2928434"/>
          </a:xfrm>
          <a:custGeom>
            <a:avLst/>
            <a:gdLst>
              <a:gd name="connsiteX0" fmla="*/ 177102 w 9144000"/>
              <a:gd name="connsiteY0" fmla="*/ 0 h 2928434"/>
              <a:gd name="connsiteX1" fmla="*/ 8966898 w 9144000"/>
              <a:gd name="connsiteY1" fmla="*/ 0 h 2928434"/>
              <a:gd name="connsiteX2" fmla="*/ 9144000 w 9144000"/>
              <a:gd name="connsiteY2" fmla="*/ 177102 h 2928434"/>
              <a:gd name="connsiteX3" fmla="*/ 9144000 w 9144000"/>
              <a:gd name="connsiteY3" fmla="*/ 2902936 h 2928434"/>
              <a:gd name="connsiteX4" fmla="*/ 9138852 w 9144000"/>
              <a:gd name="connsiteY4" fmla="*/ 2928434 h 2928434"/>
              <a:gd name="connsiteX5" fmla="*/ 5148 w 9144000"/>
              <a:gd name="connsiteY5" fmla="*/ 2928434 h 2928434"/>
              <a:gd name="connsiteX6" fmla="*/ 0 w 9144000"/>
              <a:gd name="connsiteY6" fmla="*/ 2902936 h 2928434"/>
              <a:gd name="connsiteX7" fmla="*/ 0 w 9144000"/>
              <a:gd name="connsiteY7" fmla="*/ 177102 h 2928434"/>
              <a:gd name="connsiteX8" fmla="*/ 177102 w 9144000"/>
              <a:gd name="connsiteY8" fmla="*/ 0 h 29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2928434">
                <a:moveTo>
                  <a:pt x="177102" y="0"/>
                </a:moveTo>
                <a:lnTo>
                  <a:pt x="8966898" y="0"/>
                </a:lnTo>
                <a:cubicBezTo>
                  <a:pt x="9064709" y="0"/>
                  <a:pt x="9144000" y="79291"/>
                  <a:pt x="9144000" y="177102"/>
                </a:cubicBezTo>
                <a:lnTo>
                  <a:pt x="9144000" y="2902936"/>
                </a:lnTo>
                <a:lnTo>
                  <a:pt x="9138852" y="2928434"/>
                </a:lnTo>
                <a:lnTo>
                  <a:pt x="5148" y="2928434"/>
                </a:lnTo>
                <a:lnTo>
                  <a:pt x="0" y="2902936"/>
                </a:lnTo>
                <a:lnTo>
                  <a:pt x="0" y="177102"/>
                </a:lnTo>
                <a:cubicBezTo>
                  <a:pt x="0" y="79291"/>
                  <a:pt x="79291" y="0"/>
                  <a:pt x="177102" y="0"/>
                </a:cubicBez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145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5"/>
          <p:cNvSpPr txBox="1">
            <a:spLocks noGrp="1"/>
          </p:cNvSpPr>
          <p:nvPr>
            <p:ph type="body" idx="1"/>
          </p:nvPr>
        </p:nvSpPr>
        <p:spPr>
          <a:xfrm>
            <a:off x="323850" y="339725"/>
            <a:ext cx="3974399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45"/>
          <p:cNvSpPr txBox="1">
            <a:spLocks noGrp="1"/>
          </p:cNvSpPr>
          <p:nvPr>
            <p:ph type="body" idx="3"/>
          </p:nvPr>
        </p:nvSpPr>
        <p:spPr>
          <a:xfrm>
            <a:off x="4572000" y="339724"/>
            <a:ext cx="4248150" cy="111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0" name="Google Shape;70;p1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9712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4105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Рабочий с нумерованным спис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12640" y="0"/>
            <a:ext cx="3275600" cy="725131"/>
          </a:xfrm>
        </p:spPr>
        <p:txBody>
          <a:bodyPr>
            <a:normAutofit/>
          </a:bodyPr>
          <a:lstStyle>
            <a:lvl1pPr algn="l">
              <a:defRPr sz="1222">
                <a:solidFill>
                  <a:schemeClr val="bg1"/>
                </a:solidFill>
                <a:latin typeface="HelveticaNeueCyr" pitchFamily="50" charset="-52"/>
              </a:defRPr>
            </a:lvl1pPr>
          </a:lstStyle>
          <a:p>
            <a:r>
              <a:rPr lang="ru-RU" dirty="0"/>
              <a:t>Название</a:t>
            </a:r>
            <a:br>
              <a:rPr lang="ru-RU" dirty="0"/>
            </a:br>
            <a:r>
              <a:rPr lang="ru-RU" dirty="0"/>
              <a:t>слайда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845685" y="1405464"/>
            <a:ext cx="7391542" cy="2624143"/>
          </a:xfrm>
          <a:prstGeom prst="rect">
            <a:avLst/>
          </a:prstGeom>
        </p:spPr>
        <p:txBody>
          <a:bodyPr/>
          <a:lstStyle>
            <a:lvl1pPr marL="349109" marR="0" indent="-349109" algn="l" defTabSz="62063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28"/>
              </a:buClr>
              <a:buSzTx/>
              <a:buFont typeface="+mj-lt"/>
              <a:buAutoNum type="arabicParenR"/>
              <a:tabLst/>
              <a:defRPr sz="1629">
                <a:solidFill>
                  <a:schemeClr val="tx2"/>
                </a:solidFill>
                <a:latin typeface="HelveticaNeueCyr" pitchFamily="50" charset="-52"/>
              </a:defRPr>
            </a:lvl1pPr>
            <a:lvl2pPr marL="310318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0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1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1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1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2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2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Текст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71137" y="4564155"/>
            <a:ext cx="2133962" cy="2732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HelveticaNeueCyr" pitchFamily="50" charset="-52"/>
              </a:defRPr>
            </a:lvl1pPr>
          </a:lstStyle>
          <a:p>
            <a:r>
              <a:rPr lang="ru-RU" dirty="0"/>
              <a:t>№</a:t>
            </a:r>
          </a:p>
        </p:txBody>
      </p:sp>
    </p:spTree>
    <p:extLst>
      <p:ext uri="{BB962C8B-B14F-4D97-AF65-F5344CB8AC3E}">
        <p14:creationId xmlns:p14="http://schemas.microsoft.com/office/powerpoint/2010/main" val="2187841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5415" y="470874"/>
            <a:ext cx="944494" cy="121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Группа 14"/>
          <p:cNvGrpSpPr/>
          <p:nvPr userDrawn="1"/>
        </p:nvGrpSpPr>
        <p:grpSpPr>
          <a:xfrm>
            <a:off x="8800619" y="444597"/>
            <a:ext cx="343381" cy="157738"/>
            <a:chOff x="17451741" y="889487"/>
            <a:chExt cx="684138" cy="31357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7451741" y="889487"/>
              <a:ext cx="680558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703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8055263" y="889487"/>
              <a:ext cx="80616" cy="3135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703"/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xfrm>
            <a:off x="8798823" y="444597"/>
            <a:ext cx="302918" cy="157738"/>
          </a:xfrm>
        </p:spPr>
        <p:txBody>
          <a:bodyPr lIns="0" tIns="0" rIns="0" bIns="0"/>
          <a:lstStyle>
            <a:lvl1pPr algn="ctr">
              <a:defRPr sz="803">
                <a:solidFill>
                  <a:schemeClr val="bg1"/>
                </a:solidFill>
              </a:defRPr>
            </a:lvl1pPr>
          </a:lstStyle>
          <a:p>
            <a:fld id="{77CCD23E-997B-4E57-B2D9-5E2603462AC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FE776-C915-45B1-B263-F60E584CE9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616" y="339983"/>
            <a:ext cx="6443539" cy="601732"/>
          </a:xfrm>
        </p:spPr>
        <p:txBody>
          <a:bodyPr lIns="0" tIns="0" rIns="0" bIns="0" anchor="t">
            <a:noAutofit/>
          </a:bodyPr>
          <a:lstStyle>
            <a:lvl1pPr algn="l">
              <a:defRPr sz="1957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1341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bg>
      <p:bgPr>
        <a:solidFill>
          <a:schemeClr val="lt1"/>
        </a:solid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oogle Shape;631;p219"/>
          <p:cNvGrpSpPr/>
          <p:nvPr/>
        </p:nvGrpSpPr>
        <p:grpSpPr>
          <a:xfrm>
            <a:off x="383962" y="0"/>
            <a:ext cx="8377517" cy="5165725"/>
            <a:chOff x="383962" y="0"/>
            <a:chExt cx="8377517" cy="5165725"/>
          </a:xfrm>
        </p:grpSpPr>
        <p:cxnSp>
          <p:nvCxnSpPr>
            <p:cNvPr id="632" name="Google Shape;632;p219"/>
            <p:cNvCxnSpPr/>
            <p:nvPr/>
          </p:nvCxnSpPr>
          <p:spPr>
            <a:xfrm>
              <a:off x="103160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3" name="Google Shape;633;p219"/>
            <p:cNvCxnSpPr/>
            <p:nvPr/>
          </p:nvCxnSpPr>
          <p:spPr>
            <a:xfrm>
              <a:off x="1739686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4" name="Google Shape;634;p219"/>
            <p:cNvCxnSpPr/>
            <p:nvPr/>
          </p:nvCxnSpPr>
          <p:spPr>
            <a:xfrm>
              <a:off x="244776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5" name="Google Shape;635;p219"/>
            <p:cNvCxnSpPr/>
            <p:nvPr/>
          </p:nvCxnSpPr>
          <p:spPr>
            <a:xfrm>
              <a:off x="3155844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6" name="Google Shape;636;p219"/>
            <p:cNvCxnSpPr/>
            <p:nvPr/>
          </p:nvCxnSpPr>
          <p:spPr>
            <a:xfrm>
              <a:off x="386392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7" name="Google Shape;637;p219"/>
            <p:cNvCxnSpPr/>
            <p:nvPr/>
          </p:nvCxnSpPr>
          <p:spPr>
            <a:xfrm>
              <a:off x="4572002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8" name="Google Shape;638;p219"/>
            <p:cNvCxnSpPr/>
            <p:nvPr/>
          </p:nvCxnSpPr>
          <p:spPr>
            <a:xfrm>
              <a:off x="5280081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9" name="Google Shape;639;p219"/>
            <p:cNvCxnSpPr/>
            <p:nvPr/>
          </p:nvCxnSpPr>
          <p:spPr>
            <a:xfrm>
              <a:off x="598816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0" name="Google Shape;640;p219"/>
            <p:cNvCxnSpPr/>
            <p:nvPr/>
          </p:nvCxnSpPr>
          <p:spPr>
            <a:xfrm>
              <a:off x="6696239" y="0"/>
              <a:ext cx="0" cy="5165725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1" name="Google Shape;641;p219"/>
            <p:cNvCxnSpPr/>
            <p:nvPr/>
          </p:nvCxnSpPr>
          <p:spPr>
            <a:xfrm>
              <a:off x="7404318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2" name="Google Shape;642;p219"/>
            <p:cNvCxnSpPr/>
            <p:nvPr/>
          </p:nvCxnSpPr>
          <p:spPr>
            <a:xfrm>
              <a:off x="811239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3" name="Google Shape;643;p219"/>
            <p:cNvCxnSpPr/>
            <p:nvPr/>
          </p:nvCxnSpPr>
          <p:spPr>
            <a:xfrm>
              <a:off x="109155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4" name="Google Shape;644;p219"/>
            <p:cNvCxnSpPr/>
            <p:nvPr/>
          </p:nvCxnSpPr>
          <p:spPr>
            <a:xfrm>
              <a:off x="97160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5" name="Google Shape;645;p219"/>
            <p:cNvCxnSpPr/>
            <p:nvPr/>
          </p:nvCxnSpPr>
          <p:spPr>
            <a:xfrm>
              <a:off x="180219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6" name="Google Shape;646;p219"/>
            <p:cNvCxnSpPr/>
            <p:nvPr/>
          </p:nvCxnSpPr>
          <p:spPr>
            <a:xfrm>
              <a:off x="168223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7" name="Google Shape;647;p219"/>
            <p:cNvCxnSpPr/>
            <p:nvPr/>
          </p:nvCxnSpPr>
          <p:spPr>
            <a:xfrm>
              <a:off x="2507648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8" name="Google Shape;648;p219"/>
            <p:cNvCxnSpPr/>
            <p:nvPr/>
          </p:nvCxnSpPr>
          <p:spPr>
            <a:xfrm>
              <a:off x="238769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9" name="Google Shape;649;p219"/>
            <p:cNvCxnSpPr/>
            <p:nvPr/>
          </p:nvCxnSpPr>
          <p:spPr>
            <a:xfrm>
              <a:off x="3210301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0" name="Google Shape;650;p219"/>
            <p:cNvCxnSpPr/>
            <p:nvPr/>
          </p:nvCxnSpPr>
          <p:spPr>
            <a:xfrm>
              <a:off x="309352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1" name="Google Shape;651;p219"/>
            <p:cNvCxnSpPr/>
            <p:nvPr/>
          </p:nvCxnSpPr>
          <p:spPr>
            <a:xfrm>
              <a:off x="392374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2" name="Google Shape;652;p219"/>
            <p:cNvCxnSpPr/>
            <p:nvPr/>
          </p:nvCxnSpPr>
          <p:spPr>
            <a:xfrm>
              <a:off x="380379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3" name="Google Shape;653;p219"/>
            <p:cNvCxnSpPr/>
            <p:nvPr/>
          </p:nvCxnSpPr>
          <p:spPr>
            <a:xfrm>
              <a:off x="4634384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4" name="Google Shape;654;p219"/>
            <p:cNvCxnSpPr/>
            <p:nvPr/>
          </p:nvCxnSpPr>
          <p:spPr>
            <a:xfrm>
              <a:off x="4514431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5" name="Google Shape;655;p219"/>
            <p:cNvCxnSpPr/>
            <p:nvPr/>
          </p:nvCxnSpPr>
          <p:spPr>
            <a:xfrm>
              <a:off x="534021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6" name="Google Shape;656;p219"/>
            <p:cNvCxnSpPr/>
            <p:nvPr/>
          </p:nvCxnSpPr>
          <p:spPr>
            <a:xfrm>
              <a:off x="522025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7" name="Google Shape;657;p219"/>
            <p:cNvCxnSpPr/>
            <p:nvPr/>
          </p:nvCxnSpPr>
          <p:spPr>
            <a:xfrm>
              <a:off x="6050664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8" name="Google Shape;658;p219"/>
            <p:cNvCxnSpPr/>
            <p:nvPr/>
          </p:nvCxnSpPr>
          <p:spPr>
            <a:xfrm>
              <a:off x="5930711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9" name="Google Shape;659;p219"/>
            <p:cNvCxnSpPr/>
            <p:nvPr/>
          </p:nvCxnSpPr>
          <p:spPr>
            <a:xfrm>
              <a:off x="6756305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0" name="Google Shape;660;p219"/>
            <p:cNvCxnSpPr/>
            <p:nvPr/>
          </p:nvCxnSpPr>
          <p:spPr>
            <a:xfrm>
              <a:off x="6636352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1" name="Google Shape;661;p219"/>
            <p:cNvCxnSpPr/>
            <p:nvPr/>
          </p:nvCxnSpPr>
          <p:spPr>
            <a:xfrm>
              <a:off x="7461946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2" name="Google Shape;662;p219"/>
            <p:cNvCxnSpPr/>
            <p:nvPr/>
          </p:nvCxnSpPr>
          <p:spPr>
            <a:xfrm>
              <a:off x="7341993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3" name="Google Shape;663;p219"/>
            <p:cNvCxnSpPr/>
            <p:nvPr/>
          </p:nvCxnSpPr>
          <p:spPr>
            <a:xfrm>
              <a:off x="8172400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4" name="Google Shape;664;p219"/>
            <p:cNvCxnSpPr/>
            <p:nvPr/>
          </p:nvCxnSpPr>
          <p:spPr>
            <a:xfrm>
              <a:off x="8052447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5" name="Google Shape;665;p219"/>
            <p:cNvCxnSpPr/>
            <p:nvPr/>
          </p:nvCxnSpPr>
          <p:spPr>
            <a:xfrm>
              <a:off x="383962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6" name="Google Shape;666;p219"/>
            <p:cNvCxnSpPr/>
            <p:nvPr/>
          </p:nvCxnSpPr>
          <p:spPr>
            <a:xfrm>
              <a:off x="8761479" y="0"/>
              <a:ext cx="0" cy="51435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4">
          <p15:clr>
            <a:srgbClr val="FBAE40"/>
          </p15:clr>
        </p15:guide>
        <p15:guide id="2" orient="horz" pos="3026">
          <p15:clr>
            <a:srgbClr val="FBAE40"/>
          </p15:clr>
        </p15:guide>
        <p15:guide id="3" pos="5556">
          <p15:clr>
            <a:srgbClr val="FBAE40"/>
          </p15:clr>
        </p15:guide>
        <p15:guide id="4" pos="2880">
          <p15:clr>
            <a:srgbClr val="FBAE40"/>
          </p15:clr>
        </p15:guide>
        <p15:guide id="5" orient="horz" pos="1620">
          <p15:clr>
            <a:srgbClr val="FBAE40"/>
          </p15:clr>
        </p15:guide>
        <p15:guide id="6" orient="horz" pos="917">
          <p15:clr>
            <a:srgbClr val="FBAE40"/>
          </p15:clr>
        </p15:guide>
        <p15:guide id="7" orient="horz" pos="2323">
          <p15:clr>
            <a:srgbClr val="FBAE40"/>
          </p15:clr>
        </p15:guide>
        <p15:guide id="8" pos="20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_2">
  <p:cSld name="Титульный слайд_2">
    <p:bg>
      <p:bgPr>
        <a:solidFill>
          <a:schemeClr val="lt2"/>
        </a:solidFill>
        <a:effectLst/>
      </p:bgPr>
    </p:bg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20"/>
          <p:cNvSpPr>
            <a:spLocks noGrp="1"/>
          </p:cNvSpPr>
          <p:nvPr>
            <p:ph type="pic" idx="2"/>
          </p:nvPr>
        </p:nvSpPr>
        <p:spPr>
          <a:xfrm>
            <a:off x="4572000" y="432262"/>
            <a:ext cx="4248151" cy="4371512"/>
          </a:xfrm>
          <a:prstGeom prst="roundRect">
            <a:avLst>
              <a:gd name="adj" fmla="val 3402"/>
            </a:avLst>
          </a:prstGeom>
          <a:noFill/>
          <a:ln>
            <a:noFill/>
          </a:ln>
        </p:spPr>
      </p:sp>
      <p:pic>
        <p:nvPicPr>
          <p:cNvPr id="669" name="Google Shape;669;p2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9712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220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220"/>
          <p:cNvSpPr txBox="1">
            <a:spLocks noGrp="1"/>
          </p:cNvSpPr>
          <p:nvPr>
            <p:ph type="body" idx="1"/>
          </p:nvPr>
        </p:nvSpPr>
        <p:spPr>
          <a:xfrm>
            <a:off x="323850" y="339725"/>
            <a:ext cx="3974399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2" name="Google Shape;672;p220"/>
          <p:cNvSpPr txBox="1">
            <a:spLocks noGrp="1"/>
          </p:cNvSpPr>
          <p:nvPr>
            <p:ph type="body" idx="3"/>
          </p:nvPr>
        </p:nvSpPr>
        <p:spPr>
          <a:xfrm>
            <a:off x="323849" y="1987221"/>
            <a:ext cx="3974399" cy="5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2">
  <p:cSld name="Информационный слайд_2">
    <p:bg>
      <p:bgPr>
        <a:solidFill>
          <a:schemeClr val="accent5"/>
        </a:solidFill>
        <a:effectLst/>
      </p:bgPr>
    </p:bg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21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5" name="Google Shape;675;p2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4">
  <p:cSld name="Информационный слайд_4">
    <p:bg>
      <p:bgPr>
        <a:solidFill>
          <a:schemeClr val="accent4"/>
        </a:solidFill>
        <a:effectLst/>
      </p:bgPr>
    </p:bg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22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8" name="Google Shape;678;p2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6">
  <p:cSld name="Информационный слайд_6">
    <p:bg>
      <p:bgPr>
        <a:solidFill>
          <a:schemeClr val="accent1"/>
        </a:solidFill>
        <a:effectLst/>
      </p:bgPr>
    </p:bg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23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1" name="Google Shape;681;p2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нформационный слайд_33">
  <p:cSld name="Информационный слайд_33">
    <p:bg>
      <p:bgPr>
        <a:solidFill>
          <a:schemeClr val="lt1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25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0" name="Google Shape;690;p2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225"/>
          <p:cNvSpPr txBox="1">
            <a:spLocks noGrp="1"/>
          </p:cNvSpPr>
          <p:nvPr>
            <p:ph type="body" idx="1"/>
          </p:nvPr>
        </p:nvSpPr>
        <p:spPr>
          <a:xfrm>
            <a:off x="327025" y="219075"/>
            <a:ext cx="2720976" cy="12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2" name="Google Shape;692;p225"/>
          <p:cNvSpPr/>
          <p:nvPr/>
        </p:nvSpPr>
        <p:spPr>
          <a:xfrm>
            <a:off x="4570027" y="3816350"/>
            <a:ext cx="4250124" cy="990000"/>
          </a:xfrm>
          <a:prstGeom prst="roundRect">
            <a:avLst>
              <a:gd name="adj" fmla="val 938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25"/>
          <p:cNvSpPr/>
          <p:nvPr/>
        </p:nvSpPr>
        <p:spPr>
          <a:xfrm>
            <a:off x="4570027" y="2697763"/>
            <a:ext cx="4250124" cy="990000"/>
          </a:xfrm>
          <a:prstGeom prst="roundRect">
            <a:avLst>
              <a:gd name="adj" fmla="val 826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25"/>
          <p:cNvSpPr/>
          <p:nvPr/>
        </p:nvSpPr>
        <p:spPr>
          <a:xfrm>
            <a:off x="4570027" y="1581750"/>
            <a:ext cx="4250124" cy="990000"/>
          </a:xfrm>
          <a:prstGeom prst="roundRect">
            <a:avLst>
              <a:gd name="adj" fmla="val 938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25"/>
          <p:cNvSpPr/>
          <p:nvPr/>
        </p:nvSpPr>
        <p:spPr>
          <a:xfrm>
            <a:off x="4570027" y="465738"/>
            <a:ext cx="4250124" cy="990000"/>
          </a:xfrm>
          <a:prstGeom prst="roundRect">
            <a:avLst>
              <a:gd name="adj" fmla="val 938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25"/>
          <p:cNvSpPr txBox="1">
            <a:spLocks noGrp="1"/>
          </p:cNvSpPr>
          <p:nvPr>
            <p:ph type="body" idx="2"/>
          </p:nvPr>
        </p:nvSpPr>
        <p:spPr>
          <a:xfrm>
            <a:off x="323850" y="3692703"/>
            <a:ext cx="2739600" cy="111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7" name="Google Shape;697;p225"/>
          <p:cNvSpPr txBox="1">
            <a:spLocks noGrp="1"/>
          </p:cNvSpPr>
          <p:nvPr>
            <p:ph type="body" idx="3"/>
          </p:nvPr>
        </p:nvSpPr>
        <p:spPr>
          <a:xfrm>
            <a:off x="327026" y="447674"/>
            <a:ext cx="2732058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  <p15:guide id="2" orient="horz" pos="214">
          <p15:clr>
            <a:srgbClr val="FBAE40"/>
          </p15:clr>
        </p15:guide>
        <p15:guide id="3" orient="horz" pos="3026">
          <p15:clr>
            <a:srgbClr val="FBAE40"/>
          </p15:clr>
        </p15:guide>
        <p15:guide id="4" pos="5556">
          <p15:clr>
            <a:srgbClr val="FBAE40"/>
          </p15:clr>
        </p15:guide>
        <p15:guide id="5" pos="2880">
          <p15:clr>
            <a:srgbClr val="FBAE40"/>
          </p15:clr>
        </p15:guide>
        <p15:guide id="6" orient="horz" pos="1620">
          <p15:clr>
            <a:srgbClr val="FBAE40"/>
          </p15:clr>
        </p15:guide>
        <p15:guide id="7" orient="horz" pos="917">
          <p15:clr>
            <a:srgbClr val="FBAE40"/>
          </p15:clr>
        </p15:guide>
        <p15:guide id="8" orient="horz" pos="232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7" r:id="rId9"/>
    <p:sldLayoutId id="2147483738" r:id="rId10"/>
    <p:sldLayoutId id="2147483739" r:id="rId11"/>
    <p:sldLayoutId id="2147483767" r:id="rId12"/>
    <p:sldLayoutId id="2147483769" r:id="rId13"/>
    <p:sldLayoutId id="2147483894" r:id="rId14"/>
    <p:sldLayoutId id="2147483897" r:id="rId15"/>
    <p:sldLayoutId id="2147483898" r:id="rId16"/>
    <p:sldLayoutId id="2147483900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3390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6" r:id="rId17"/>
    <p:sldLayoutId id="2147483887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778F40-7F90-48F8-A784-C447A9CB54A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873250"/>
            <a:ext cx="9144000" cy="3278188"/>
          </a:xfrm>
        </p:spPr>
      </p:pic>
      <p:sp>
        <p:nvSpPr>
          <p:cNvPr id="903" name="Google Shape;903;p11"/>
          <p:cNvSpPr/>
          <p:nvPr/>
        </p:nvSpPr>
        <p:spPr>
          <a:xfrm>
            <a:off x="330624" y="4443735"/>
            <a:ext cx="834389" cy="36004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2026 год</a:t>
            </a:r>
            <a:endParaRPr dirty="0"/>
          </a:p>
        </p:txBody>
      </p:sp>
      <p:sp>
        <p:nvSpPr>
          <p:cNvPr id="906" name="Google Shape;906;p11"/>
          <p:cNvSpPr txBox="1"/>
          <p:nvPr/>
        </p:nvSpPr>
        <p:spPr>
          <a:xfrm>
            <a:off x="0" y="4803775"/>
            <a:ext cx="322543" cy="34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Arial"/>
              <a:buNone/>
            </a:pPr>
            <a:fld id="{00000000-1234-1234-1234-123412341234}" type="slidenum">
              <a:rPr lang="ru-RU"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7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900;p11"/>
          <p:cNvSpPr txBox="1">
            <a:spLocks noGrp="1"/>
          </p:cNvSpPr>
          <p:nvPr>
            <p:ph type="body" idx="1"/>
          </p:nvPr>
        </p:nvSpPr>
        <p:spPr>
          <a:xfrm>
            <a:off x="322543" y="575178"/>
            <a:ext cx="5970270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0" bIns="0" anchor="t" anchorCtr="0">
            <a:noAutofit/>
          </a:bodyPr>
          <a:lstStyle/>
          <a:p>
            <a:pPr marL="0" indent="0"/>
            <a:r>
              <a:rPr lang="ru-RU" dirty="0"/>
              <a:t>Почта России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866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: скругленные углы 47">
            <a:extLst>
              <a:ext uri="{FF2B5EF4-FFF2-40B4-BE49-F238E27FC236}">
                <a16:creationId xmlns:a16="http://schemas.microsoft.com/office/drawing/2014/main" id="{81F97F73-12B8-4F7E-92F7-6EFCF7BB7E58}"/>
              </a:ext>
            </a:extLst>
          </p:cNvPr>
          <p:cNvSpPr/>
          <p:nvPr/>
        </p:nvSpPr>
        <p:spPr>
          <a:xfrm rot="5400000">
            <a:off x="4499842" y="1766189"/>
            <a:ext cx="1063305" cy="1538651"/>
          </a:xfrm>
          <a:prstGeom prst="roundRect">
            <a:avLst>
              <a:gd name="adj" fmla="val 16667"/>
            </a:avLst>
          </a:prstGeom>
          <a:solidFill>
            <a:srgbClr val="E9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90"/>
            <a:endParaRPr lang="ru-RU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3907D607-B53E-43C6-98BD-C563416BEB47}"/>
              </a:ext>
            </a:extLst>
          </p:cNvPr>
          <p:cNvSpPr/>
          <p:nvPr/>
        </p:nvSpPr>
        <p:spPr>
          <a:xfrm>
            <a:off x="153160" y="830458"/>
            <a:ext cx="3798043" cy="4035972"/>
          </a:xfrm>
          <a:prstGeom prst="roundRect">
            <a:avLst>
              <a:gd name="adj" fmla="val 5507"/>
            </a:avLst>
          </a:prstGeom>
          <a:solidFill>
            <a:srgbClr val="E9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90"/>
            <a:endParaRPr lang="ru-RU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FCF9E0CF-DC9B-4473-B2AE-C8D07F0219AC}"/>
              </a:ext>
            </a:extLst>
          </p:cNvPr>
          <p:cNvSpPr/>
          <p:nvPr/>
        </p:nvSpPr>
        <p:spPr>
          <a:xfrm rot="5400000">
            <a:off x="6944327" y="1116892"/>
            <a:ext cx="1063301" cy="2837246"/>
          </a:xfrm>
          <a:prstGeom prst="roundRect">
            <a:avLst>
              <a:gd name="adj" fmla="val 7956"/>
            </a:avLst>
          </a:prstGeom>
          <a:solidFill>
            <a:srgbClr val="E9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90"/>
            <a:endParaRPr lang="ru-RU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" name="Google Shape;1667;p52">
            <a:extLst>
              <a:ext uri="{FF2B5EF4-FFF2-40B4-BE49-F238E27FC236}">
                <a16:creationId xmlns:a16="http://schemas.microsoft.com/office/drawing/2014/main" id="{8F573509-420A-4DF5-BAA0-830FCCF3D45A}"/>
              </a:ext>
            </a:extLst>
          </p:cNvPr>
          <p:cNvSpPr txBox="1"/>
          <p:nvPr/>
        </p:nvSpPr>
        <p:spPr>
          <a:xfrm>
            <a:off x="6227923" y="2080041"/>
            <a:ext cx="186152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90"/>
            <a:r>
              <a:rPr lang="en-US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&gt;5</a:t>
            </a:r>
            <a:r>
              <a:rPr lang="ru-RU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6</a:t>
            </a:r>
            <a:r>
              <a:rPr lang="en-US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0</a:t>
            </a:r>
            <a:endParaRPr lang="ru-RU" sz="2800" b="1" dirty="0">
              <a:solidFill>
                <a:srgbClr val="2B2C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7" name="Google Shape;1676;p52">
            <a:extLst>
              <a:ext uri="{FF2B5EF4-FFF2-40B4-BE49-F238E27FC236}">
                <a16:creationId xmlns:a16="http://schemas.microsoft.com/office/drawing/2014/main" id="{55373F53-9102-4505-BB42-FB1DAF9D1724}"/>
              </a:ext>
            </a:extLst>
          </p:cNvPr>
          <p:cNvSpPr txBox="1"/>
          <p:nvPr/>
        </p:nvSpPr>
        <p:spPr>
          <a:xfrm>
            <a:off x="6262172" y="2542235"/>
            <a:ext cx="919212" cy="279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14390">
              <a:buClr>
                <a:srgbClr val="D3EDFF"/>
              </a:buClr>
              <a:buSzPts val="800"/>
            </a:pPr>
            <a:r>
              <a:rPr lang="ru-RU" sz="825" dirty="0">
                <a:solidFill>
                  <a:srgbClr val="2B2C33"/>
                </a:solidFill>
              </a:rPr>
              <a:t>почтовые вагоны</a:t>
            </a:r>
            <a:br>
              <a:rPr lang="ru-RU" sz="825" dirty="0">
                <a:solidFill>
                  <a:srgbClr val="2B2C33"/>
                </a:solidFill>
              </a:rPr>
            </a:br>
            <a:endParaRPr lang="ru-RU" sz="825" dirty="0">
              <a:solidFill>
                <a:srgbClr val="2B2C33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76D1C64-E014-45B3-9C70-C41ACA93F7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7055" y="1819245"/>
            <a:ext cx="1446847" cy="1182634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Google Shape;1667;p52">
            <a:extLst>
              <a:ext uri="{FF2B5EF4-FFF2-40B4-BE49-F238E27FC236}">
                <a16:creationId xmlns:a16="http://schemas.microsoft.com/office/drawing/2014/main" id="{38698FB9-AE8B-450D-9FAE-BF6A554675A4}"/>
              </a:ext>
            </a:extLst>
          </p:cNvPr>
          <p:cNvSpPr txBox="1"/>
          <p:nvPr/>
        </p:nvSpPr>
        <p:spPr>
          <a:xfrm>
            <a:off x="4460265" y="2096586"/>
            <a:ext cx="148925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90"/>
            <a:r>
              <a:rPr lang="en-US" sz="2800" b="1" dirty="0">
                <a:latin typeface="Arial Black"/>
                <a:ea typeface="Arial Black"/>
                <a:cs typeface="Arial Black"/>
                <a:sym typeface="Arial Black"/>
              </a:rPr>
              <a:t> &gt;90</a:t>
            </a:r>
            <a:endParaRPr lang="ru-RU" sz="2800" b="1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2" name="Google Shape;1676;p52">
            <a:extLst>
              <a:ext uri="{FF2B5EF4-FFF2-40B4-BE49-F238E27FC236}">
                <a16:creationId xmlns:a16="http://schemas.microsoft.com/office/drawing/2014/main" id="{F72C9738-C5ED-46BA-9DB2-553591B0FCA0}"/>
              </a:ext>
            </a:extLst>
          </p:cNvPr>
          <p:cNvSpPr txBox="1"/>
          <p:nvPr/>
        </p:nvSpPr>
        <p:spPr>
          <a:xfrm>
            <a:off x="4355861" y="2517734"/>
            <a:ext cx="1327792" cy="46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14390">
              <a:buClr>
                <a:srgbClr val="D3EDFF"/>
              </a:buClr>
              <a:buSzPts val="800"/>
            </a:pPr>
            <a:r>
              <a:rPr lang="ru-RU" sz="825" dirty="0">
                <a:solidFill>
                  <a:srgbClr val="2B2C33"/>
                </a:solidFill>
              </a:rPr>
              <a:t>логистических складских объектов</a:t>
            </a:r>
            <a:endParaRPr lang="ru-RU" sz="1800" dirty="0">
              <a:solidFill>
                <a:srgbClr val="2B2C33"/>
              </a:solidFill>
            </a:endParaRPr>
          </a:p>
        </p:txBody>
      </p:sp>
      <p:sp>
        <p:nvSpPr>
          <p:cNvPr id="92" name="Google Shape;1667;p52">
            <a:extLst>
              <a:ext uri="{FF2B5EF4-FFF2-40B4-BE49-F238E27FC236}">
                <a16:creationId xmlns:a16="http://schemas.microsoft.com/office/drawing/2014/main" id="{F1886600-B040-4F6F-BF8A-C14660F5F7EF}"/>
              </a:ext>
            </a:extLst>
          </p:cNvPr>
          <p:cNvSpPr txBox="1"/>
          <p:nvPr/>
        </p:nvSpPr>
        <p:spPr>
          <a:xfrm>
            <a:off x="352279" y="1065050"/>
            <a:ext cx="175931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90"/>
            <a:r>
              <a:rPr lang="ru-RU" sz="2800" b="1" dirty="0">
                <a:latin typeface="Arial Black"/>
                <a:ea typeface="Arial Black"/>
                <a:cs typeface="Arial Black"/>
                <a:sym typeface="Arial Black"/>
              </a:rPr>
              <a:t> 38 000</a:t>
            </a:r>
          </a:p>
        </p:txBody>
      </p:sp>
      <p:cxnSp>
        <p:nvCxnSpPr>
          <p:cNvPr id="93" name="Google Shape;1675;p52">
            <a:extLst>
              <a:ext uri="{FF2B5EF4-FFF2-40B4-BE49-F238E27FC236}">
                <a16:creationId xmlns:a16="http://schemas.microsoft.com/office/drawing/2014/main" id="{9C3E6614-2AD1-404C-8D5B-70995250281F}"/>
              </a:ext>
            </a:extLst>
          </p:cNvPr>
          <p:cNvCxnSpPr>
            <a:cxnSpLocks/>
          </p:cNvCxnSpPr>
          <p:nvPr/>
        </p:nvCxnSpPr>
        <p:spPr>
          <a:xfrm>
            <a:off x="352280" y="1507870"/>
            <a:ext cx="1584030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1676;p52">
            <a:extLst>
              <a:ext uri="{FF2B5EF4-FFF2-40B4-BE49-F238E27FC236}">
                <a16:creationId xmlns:a16="http://schemas.microsoft.com/office/drawing/2014/main" id="{8EB1BE15-B9EA-4D15-9BE9-9C8151C13C2D}"/>
              </a:ext>
            </a:extLst>
          </p:cNvPr>
          <p:cNvSpPr txBox="1"/>
          <p:nvPr/>
        </p:nvSpPr>
        <p:spPr>
          <a:xfrm>
            <a:off x="489329" y="1558507"/>
            <a:ext cx="1584030" cy="67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14390">
              <a:buClr>
                <a:srgbClr val="D3EDFF"/>
              </a:buClr>
              <a:buSzPts val="800"/>
            </a:pPr>
            <a:r>
              <a:rPr lang="ru-RU" sz="788" dirty="0"/>
              <a:t>почтовых отделений</a:t>
            </a:r>
            <a:endParaRPr lang="ru-RU" sz="1050" dirty="0"/>
          </a:p>
        </p:txBody>
      </p:sp>
      <p:sp>
        <p:nvSpPr>
          <p:cNvPr id="95" name="Google Shape;1667;p52">
            <a:extLst>
              <a:ext uri="{FF2B5EF4-FFF2-40B4-BE49-F238E27FC236}">
                <a16:creationId xmlns:a16="http://schemas.microsoft.com/office/drawing/2014/main" id="{843D71B6-22C5-425D-B8F1-C012CE529593}"/>
              </a:ext>
            </a:extLst>
          </p:cNvPr>
          <p:cNvSpPr txBox="1"/>
          <p:nvPr/>
        </p:nvSpPr>
        <p:spPr>
          <a:xfrm>
            <a:off x="2152407" y="1043268"/>
            <a:ext cx="175931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90"/>
            <a:r>
              <a:rPr lang="ru-RU" sz="2800" b="1" dirty="0">
                <a:latin typeface="Arial Black"/>
                <a:ea typeface="Arial Black"/>
                <a:cs typeface="Arial Black"/>
                <a:sym typeface="Arial Black"/>
              </a:rPr>
              <a:t> 7 500</a:t>
            </a:r>
          </a:p>
        </p:txBody>
      </p:sp>
      <p:sp>
        <p:nvSpPr>
          <p:cNvPr id="97" name="Google Shape;1676;p52">
            <a:extLst>
              <a:ext uri="{FF2B5EF4-FFF2-40B4-BE49-F238E27FC236}">
                <a16:creationId xmlns:a16="http://schemas.microsoft.com/office/drawing/2014/main" id="{A9E33D3A-A765-4F7B-96ED-4AF2EB4412E3}"/>
              </a:ext>
            </a:extLst>
          </p:cNvPr>
          <p:cNvSpPr txBox="1"/>
          <p:nvPr/>
        </p:nvSpPr>
        <p:spPr>
          <a:xfrm>
            <a:off x="2405823" y="1593628"/>
            <a:ext cx="1584030" cy="67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14390">
              <a:buClr>
                <a:srgbClr val="D3EDFF"/>
              </a:buClr>
              <a:buSzPts val="800"/>
            </a:pPr>
            <a:r>
              <a:rPr lang="ru-RU" sz="788" dirty="0" err="1"/>
              <a:t>почтоматов</a:t>
            </a:r>
            <a:endParaRPr lang="ru-RU" sz="1050" dirty="0"/>
          </a:p>
        </p:txBody>
      </p:sp>
      <p:cxnSp>
        <p:nvCxnSpPr>
          <p:cNvPr id="83" name="Google Shape;1675;p52">
            <a:extLst>
              <a:ext uri="{FF2B5EF4-FFF2-40B4-BE49-F238E27FC236}">
                <a16:creationId xmlns:a16="http://schemas.microsoft.com/office/drawing/2014/main" id="{9C3E6614-2AD1-404C-8D5B-70995250281F}"/>
              </a:ext>
            </a:extLst>
          </p:cNvPr>
          <p:cNvCxnSpPr>
            <a:cxnSpLocks/>
          </p:cNvCxnSpPr>
          <p:nvPr/>
        </p:nvCxnSpPr>
        <p:spPr>
          <a:xfrm>
            <a:off x="2152407" y="1486088"/>
            <a:ext cx="1584030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BD957F31-6FC4-5E75-30E4-E9F7530F9AE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6587" y="116788"/>
            <a:ext cx="7528581" cy="400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ru-RU" sz="2000" b="1" dirty="0">
                <a:solidFill>
                  <a:schemeClr val="dk1"/>
                </a:solidFill>
                <a:latin typeface="Arial Black" panose="020B0A04020102020204" pitchFamily="34" charset="0"/>
                <a:ea typeface="Golos Text" panose="020B0503020202020204" pitchFamily="34" charset="0"/>
              </a:rPr>
              <a:t>Почта России –инфраструктура </a:t>
            </a:r>
            <a:br>
              <a:rPr lang="ru-RU" sz="2000" b="1" dirty="0">
                <a:solidFill>
                  <a:schemeClr val="dk1"/>
                </a:solidFill>
                <a:latin typeface="Arial Black" panose="020B0A04020102020204" pitchFamily="34" charset="0"/>
                <a:ea typeface="Golos Text" panose="020B0503020202020204" pitchFamily="34" charset="0"/>
              </a:rPr>
            </a:br>
            <a:r>
              <a:rPr lang="ru-RU" sz="2000" b="1" dirty="0">
                <a:solidFill>
                  <a:schemeClr val="dk1"/>
                </a:solidFill>
                <a:latin typeface="Arial Black" panose="020B0A04020102020204" pitchFamily="34" charset="0"/>
                <a:ea typeface="Golos Text" panose="020B0503020202020204" pitchFamily="34" charset="0"/>
              </a:rPr>
              <a:t>для граждан и бизнеса по всей стране </a:t>
            </a:r>
          </a:p>
        </p:txBody>
      </p:sp>
      <p:sp>
        <p:nvSpPr>
          <p:cNvPr id="85" name="Прямоугольник: скругленные углы 47">
            <a:extLst>
              <a:ext uri="{FF2B5EF4-FFF2-40B4-BE49-F238E27FC236}">
                <a16:creationId xmlns:a16="http://schemas.microsoft.com/office/drawing/2014/main" id="{81F97F73-12B8-4F7E-92F7-6EFCF7BB7E58}"/>
              </a:ext>
            </a:extLst>
          </p:cNvPr>
          <p:cNvSpPr/>
          <p:nvPr/>
        </p:nvSpPr>
        <p:spPr>
          <a:xfrm rot="5400000">
            <a:off x="4499640" y="590756"/>
            <a:ext cx="1027744" cy="1538651"/>
          </a:xfrm>
          <a:prstGeom prst="roundRect">
            <a:avLst>
              <a:gd name="adj" fmla="val 16667"/>
            </a:avLst>
          </a:prstGeom>
          <a:solidFill>
            <a:srgbClr val="E9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90"/>
            <a:endParaRPr lang="ru-RU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Google Shape;1667;p52">
            <a:extLst>
              <a:ext uri="{FF2B5EF4-FFF2-40B4-BE49-F238E27FC236}">
                <a16:creationId xmlns:a16="http://schemas.microsoft.com/office/drawing/2014/main" id="{E7881982-E9A9-4855-9275-999A74F21B93}"/>
              </a:ext>
            </a:extLst>
          </p:cNvPr>
          <p:cNvSpPr txBox="1"/>
          <p:nvPr/>
        </p:nvSpPr>
        <p:spPr>
          <a:xfrm>
            <a:off x="4641994" y="936878"/>
            <a:ext cx="58404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90"/>
            <a:r>
              <a:rPr lang="ru-RU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</a:p>
        </p:txBody>
      </p:sp>
      <p:sp>
        <p:nvSpPr>
          <p:cNvPr id="90" name="Google Shape;1676;p52">
            <a:extLst>
              <a:ext uri="{FF2B5EF4-FFF2-40B4-BE49-F238E27FC236}">
                <a16:creationId xmlns:a16="http://schemas.microsoft.com/office/drawing/2014/main" id="{98DBC5C5-A92F-44EE-9BA0-8B02669E2638}"/>
              </a:ext>
            </a:extLst>
          </p:cNvPr>
          <p:cNvSpPr txBox="1"/>
          <p:nvPr/>
        </p:nvSpPr>
        <p:spPr>
          <a:xfrm>
            <a:off x="4953689" y="1017557"/>
            <a:ext cx="715667" cy="57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14390">
              <a:buClr>
                <a:srgbClr val="D3EDFF"/>
              </a:buClr>
              <a:buSzPts val="800"/>
            </a:pPr>
            <a:r>
              <a:rPr lang="ru-RU" sz="900" dirty="0">
                <a:solidFill>
                  <a:srgbClr val="2B2C33"/>
                </a:solidFill>
              </a:rPr>
              <a:t>грузовых</a:t>
            </a:r>
          </a:p>
          <a:p>
            <a:pPr defTabSz="914390">
              <a:buClr>
                <a:srgbClr val="D3EDFF"/>
              </a:buClr>
              <a:buSzPts val="800"/>
            </a:pPr>
            <a:r>
              <a:rPr lang="ru-RU" sz="900" dirty="0">
                <a:solidFill>
                  <a:srgbClr val="2B2C33"/>
                </a:solidFill>
              </a:rPr>
              <a:t>самолета</a:t>
            </a:r>
          </a:p>
        </p:txBody>
      </p:sp>
      <p:sp>
        <p:nvSpPr>
          <p:cNvPr id="102" name="Прямоугольник: скругленные углы 56">
            <a:extLst>
              <a:ext uri="{FF2B5EF4-FFF2-40B4-BE49-F238E27FC236}">
                <a16:creationId xmlns:a16="http://schemas.microsoft.com/office/drawing/2014/main" id="{5E232A62-8A8B-4D6E-8043-EDB1C808B366}"/>
              </a:ext>
            </a:extLst>
          </p:cNvPr>
          <p:cNvSpPr/>
          <p:nvPr/>
        </p:nvSpPr>
        <p:spPr>
          <a:xfrm rot="5400000">
            <a:off x="6999292" y="-77930"/>
            <a:ext cx="983804" cy="2867680"/>
          </a:xfrm>
          <a:prstGeom prst="roundRect">
            <a:avLst>
              <a:gd name="adj" fmla="val 12048"/>
            </a:avLst>
          </a:prstGeom>
          <a:solidFill>
            <a:srgbClr val="E9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90"/>
            <a:endParaRPr lang="ru-RU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Google Shape;1667;p52">
            <a:extLst>
              <a:ext uri="{FF2B5EF4-FFF2-40B4-BE49-F238E27FC236}">
                <a16:creationId xmlns:a16="http://schemas.microsoft.com/office/drawing/2014/main" id="{C0B99CB2-B0A0-44F7-85D0-7B091C5A851E}"/>
              </a:ext>
            </a:extLst>
          </p:cNvPr>
          <p:cNvSpPr txBox="1"/>
          <p:nvPr/>
        </p:nvSpPr>
        <p:spPr>
          <a:xfrm>
            <a:off x="6269932" y="965562"/>
            <a:ext cx="186152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90"/>
            <a:r>
              <a:rPr lang="en-US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&gt;</a:t>
            </a:r>
            <a:r>
              <a:rPr lang="ru-RU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14 </a:t>
            </a:r>
            <a:r>
              <a:rPr lang="en-US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000</a:t>
            </a:r>
            <a:endParaRPr lang="ru-RU" sz="2800" b="1" dirty="0">
              <a:solidFill>
                <a:srgbClr val="2B2C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4" name="Google Shape;1676;p52">
            <a:extLst>
              <a:ext uri="{FF2B5EF4-FFF2-40B4-BE49-F238E27FC236}">
                <a16:creationId xmlns:a16="http://schemas.microsoft.com/office/drawing/2014/main" id="{846D686A-6687-403F-A8A6-2211D7E9D8EC}"/>
              </a:ext>
            </a:extLst>
          </p:cNvPr>
          <p:cNvSpPr txBox="1"/>
          <p:nvPr/>
        </p:nvSpPr>
        <p:spPr>
          <a:xfrm>
            <a:off x="6269932" y="1387860"/>
            <a:ext cx="1117731" cy="57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14390">
              <a:buClr>
                <a:srgbClr val="D3EDFF"/>
              </a:buClr>
              <a:buSzPts val="800"/>
            </a:pPr>
            <a:r>
              <a:rPr lang="ru-RU" sz="825" dirty="0">
                <a:solidFill>
                  <a:srgbClr val="2B2C33"/>
                </a:solidFill>
              </a:rPr>
              <a:t>автотранспорт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C9ECFE96-04FF-4268-B9E5-014C6AD65C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487" b="50000"/>
          <a:stretch/>
        </p:blipFill>
        <p:spPr>
          <a:xfrm rot="857591">
            <a:off x="4376131" y="1217021"/>
            <a:ext cx="1632915" cy="640688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2" name="Прямоугольник: скругленные углы 56">
            <a:extLst>
              <a:ext uri="{FF2B5EF4-FFF2-40B4-BE49-F238E27FC236}">
                <a16:creationId xmlns:a16="http://schemas.microsoft.com/office/drawing/2014/main" id="{5E232A62-8A8B-4D6E-8043-EDB1C808B366}"/>
              </a:ext>
            </a:extLst>
          </p:cNvPr>
          <p:cNvSpPr/>
          <p:nvPr/>
        </p:nvSpPr>
        <p:spPr>
          <a:xfrm rot="5400000">
            <a:off x="5569889" y="2858220"/>
            <a:ext cx="1727154" cy="2457149"/>
          </a:xfrm>
          <a:prstGeom prst="roundRect">
            <a:avLst>
              <a:gd name="adj" fmla="val 12048"/>
            </a:avLst>
          </a:prstGeom>
          <a:solidFill>
            <a:srgbClr val="E9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90"/>
            <a:endParaRPr lang="ru-RU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Google Shape;1667;p52">
            <a:extLst>
              <a:ext uri="{FF2B5EF4-FFF2-40B4-BE49-F238E27FC236}">
                <a16:creationId xmlns:a16="http://schemas.microsoft.com/office/drawing/2014/main" id="{C0B99CB2-B0A0-44F7-85D0-7B091C5A851E}"/>
              </a:ext>
            </a:extLst>
          </p:cNvPr>
          <p:cNvSpPr txBox="1"/>
          <p:nvPr/>
        </p:nvSpPr>
        <p:spPr>
          <a:xfrm>
            <a:off x="5299797" y="3339698"/>
            <a:ext cx="76771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90"/>
            <a:r>
              <a:rPr lang="en-US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26</a:t>
            </a:r>
            <a:r>
              <a:rPr lang="ru-RU" sz="2800" b="1" dirty="0">
                <a:solidFill>
                  <a:srgbClr val="2B2C33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 lang="ru-RU" sz="1361" b="1" dirty="0">
              <a:solidFill>
                <a:srgbClr val="2B2C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4" name="Google Shape;1676;p52">
            <a:extLst>
              <a:ext uri="{FF2B5EF4-FFF2-40B4-BE49-F238E27FC236}">
                <a16:creationId xmlns:a16="http://schemas.microsoft.com/office/drawing/2014/main" id="{98DBC5C5-A92F-44EE-9BA0-8B02669E2638}"/>
              </a:ext>
            </a:extLst>
          </p:cNvPr>
          <p:cNvSpPr txBox="1"/>
          <p:nvPr/>
        </p:nvSpPr>
        <p:spPr>
          <a:xfrm>
            <a:off x="5327424" y="3734167"/>
            <a:ext cx="715667" cy="23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14390">
              <a:buClr>
                <a:srgbClr val="D3EDFF"/>
              </a:buClr>
              <a:buSzPts val="800"/>
            </a:pPr>
            <a:r>
              <a:rPr lang="ru-RU" sz="700" dirty="0">
                <a:solidFill>
                  <a:srgbClr val="2B2C33"/>
                </a:solidFill>
              </a:rPr>
              <a:t>тысяч сотрудников</a:t>
            </a: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923" y="3321337"/>
            <a:ext cx="1835055" cy="1578543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B7E6B157-79A3-4F55-84FD-1BCDD4A58A4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17079" y="965562"/>
            <a:ext cx="1132746" cy="873704"/>
          </a:xfrm>
          <a:custGeom>
            <a:avLst/>
            <a:gdLst>
              <a:gd name="connsiteX0" fmla="*/ 109394 w 3080666"/>
              <a:gd name="connsiteY0" fmla="*/ 0 h 2376164"/>
              <a:gd name="connsiteX1" fmla="*/ 2971272 w 3080666"/>
              <a:gd name="connsiteY1" fmla="*/ 0 h 2376164"/>
              <a:gd name="connsiteX2" fmla="*/ 3013850 w 3080666"/>
              <a:gd name="connsiteY2" fmla="*/ 8596 h 2376164"/>
              <a:gd name="connsiteX3" fmla="*/ 3080666 w 3080666"/>
              <a:gd name="connsiteY3" fmla="*/ 109398 h 2376164"/>
              <a:gd name="connsiteX4" fmla="*/ 3080666 w 3080666"/>
              <a:gd name="connsiteY4" fmla="*/ 2266765 h 2376164"/>
              <a:gd name="connsiteX5" fmla="*/ 2971267 w 3080666"/>
              <a:gd name="connsiteY5" fmla="*/ 2376164 h 2376164"/>
              <a:gd name="connsiteX6" fmla="*/ 109399 w 3080666"/>
              <a:gd name="connsiteY6" fmla="*/ 2376164 h 2376164"/>
              <a:gd name="connsiteX7" fmla="*/ 0 w 3080666"/>
              <a:gd name="connsiteY7" fmla="*/ 2266765 h 2376164"/>
              <a:gd name="connsiteX8" fmla="*/ 0 w 3080666"/>
              <a:gd name="connsiteY8" fmla="*/ 109398 h 2376164"/>
              <a:gd name="connsiteX9" fmla="*/ 66816 w 3080666"/>
              <a:gd name="connsiteY9" fmla="*/ 8596 h 2376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80666" h="2376164">
                <a:moveTo>
                  <a:pt x="109394" y="0"/>
                </a:moveTo>
                <a:lnTo>
                  <a:pt x="2971272" y="0"/>
                </a:lnTo>
                <a:lnTo>
                  <a:pt x="3013850" y="8596"/>
                </a:lnTo>
                <a:cubicBezTo>
                  <a:pt x="3053115" y="25204"/>
                  <a:pt x="3080666" y="64084"/>
                  <a:pt x="3080666" y="109398"/>
                </a:cubicBezTo>
                <a:lnTo>
                  <a:pt x="3080666" y="2266765"/>
                </a:lnTo>
                <a:cubicBezTo>
                  <a:pt x="3080666" y="2327184"/>
                  <a:pt x="3031686" y="2376164"/>
                  <a:pt x="2971267" y="2376164"/>
                </a:cubicBezTo>
                <a:lnTo>
                  <a:pt x="109399" y="2376164"/>
                </a:lnTo>
                <a:cubicBezTo>
                  <a:pt x="48980" y="2376164"/>
                  <a:pt x="0" y="2327184"/>
                  <a:pt x="0" y="2266765"/>
                </a:cubicBezTo>
                <a:lnTo>
                  <a:pt x="0" y="109398"/>
                </a:lnTo>
                <a:cubicBezTo>
                  <a:pt x="0" y="64084"/>
                  <a:pt x="27552" y="25204"/>
                  <a:pt x="66816" y="8596"/>
                </a:cubicBezTo>
                <a:close/>
              </a:path>
            </a:pathLst>
          </a:cu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E45A5859-24CE-4A92-8A23-39D596698BC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07" t="1413" r="2735" b="3357"/>
          <a:stretch>
            <a:fillRect/>
          </a:stretch>
        </p:blipFill>
        <p:spPr>
          <a:xfrm>
            <a:off x="153160" y="1910473"/>
            <a:ext cx="3788633" cy="2908075"/>
          </a:xfrm>
          <a:custGeom>
            <a:avLst/>
            <a:gdLst>
              <a:gd name="connsiteX0" fmla="*/ 0 w 1929283"/>
              <a:gd name="connsiteY0" fmla="*/ 0 h 1480877"/>
              <a:gd name="connsiteX1" fmla="*/ 1929283 w 1929283"/>
              <a:gd name="connsiteY1" fmla="*/ 0 h 1480877"/>
              <a:gd name="connsiteX2" fmla="*/ 1929283 w 1929283"/>
              <a:gd name="connsiteY2" fmla="*/ 1238946 h 1480877"/>
              <a:gd name="connsiteX3" fmla="*/ 1687352 w 1929283"/>
              <a:gd name="connsiteY3" fmla="*/ 1480877 h 1480877"/>
              <a:gd name="connsiteX4" fmla="*/ 0 w 1929283"/>
              <a:gd name="connsiteY4" fmla="*/ 1480877 h 148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9283" h="1480877">
                <a:moveTo>
                  <a:pt x="0" y="0"/>
                </a:moveTo>
                <a:lnTo>
                  <a:pt x="1929283" y="0"/>
                </a:lnTo>
                <a:lnTo>
                  <a:pt x="1929283" y="1238946"/>
                </a:lnTo>
                <a:cubicBezTo>
                  <a:pt x="1929283" y="1372561"/>
                  <a:pt x="1820967" y="1480877"/>
                  <a:pt x="1687352" y="1480877"/>
                </a:cubicBezTo>
                <a:lnTo>
                  <a:pt x="0" y="14808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812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497382-64EF-45A7-8845-CA5049D175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205" b="7250"/>
          <a:stretch/>
        </p:blipFill>
        <p:spPr>
          <a:xfrm>
            <a:off x="0" y="3235691"/>
            <a:ext cx="9144000" cy="2212232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 rot="1141889">
            <a:off x="6455556" y="4083133"/>
            <a:ext cx="1198461" cy="238453"/>
          </a:xfrm>
          <a:prstGeom prst="rect">
            <a:avLst/>
          </a:prstGeom>
          <a:solidFill>
            <a:srgbClr val="252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71438" y="375935"/>
            <a:ext cx="4378325" cy="229765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ru-RU" sz="953" b="0" dirty="0"/>
              <a:t>Комплексные логистические решения</a:t>
            </a:r>
          </a:p>
        </p:txBody>
      </p:sp>
      <p:sp>
        <p:nvSpPr>
          <p:cNvPr id="10" name="Текст 8"/>
          <p:cNvSpPr>
            <a:spLocks noGrp="1"/>
          </p:cNvSpPr>
          <p:nvPr>
            <p:ph type="body" sz="quarter" idx="4294967295"/>
          </p:nvPr>
        </p:nvSpPr>
        <p:spPr>
          <a:xfrm>
            <a:off x="71438" y="7192"/>
            <a:ext cx="2042707" cy="311150"/>
          </a:xfrm>
          <a:prstGeom prst="rect">
            <a:avLst/>
          </a:prstGeom>
        </p:spPr>
        <p:txBody>
          <a:bodyPr/>
          <a:lstStyle/>
          <a:p>
            <a:r>
              <a:rPr lang="ru-RU" sz="2000" b="1" dirty="0">
                <a:solidFill>
                  <a:schemeClr val="dk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/>
              </a:rPr>
              <a:t>Доставка</a:t>
            </a:r>
          </a:p>
        </p:txBody>
      </p: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E48A63CB-9ECA-DDFB-0563-A83CB8BB5B21}"/>
              </a:ext>
            </a:extLst>
          </p:cNvPr>
          <p:cNvSpPr/>
          <p:nvPr/>
        </p:nvSpPr>
        <p:spPr>
          <a:xfrm>
            <a:off x="4948485" y="427419"/>
            <a:ext cx="4117695" cy="942136"/>
          </a:xfrm>
          <a:prstGeom prst="roundRect">
            <a:avLst>
              <a:gd name="adj" fmla="val 591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53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948485" y="493402"/>
            <a:ext cx="3560668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/>
            <a:r>
              <a:rPr lang="ru-RU" sz="1050" b="1" dirty="0"/>
              <a:t>Потенциальное сотрудничество – доставка:</a:t>
            </a:r>
          </a:p>
          <a:p>
            <a:pPr marL="263525" indent="-171450">
              <a:buFont typeface="Wingdings" panose="05000000000000000000" pitchFamily="2" charset="2"/>
              <a:buChar char="ü"/>
            </a:pPr>
            <a:r>
              <a:rPr lang="ru-RU" sz="950" dirty="0"/>
              <a:t>документов </a:t>
            </a:r>
            <a:endParaRPr lang="en-US" sz="950" dirty="0"/>
          </a:p>
          <a:p>
            <a:pPr marL="266700" indent="-171450">
              <a:buFont typeface="Wingdings" panose="05000000000000000000" pitchFamily="2" charset="2"/>
              <a:buChar char="ü"/>
            </a:pPr>
            <a:r>
              <a:rPr lang="ru-RU" sz="950" dirty="0"/>
              <a:t>заказов из интернет-магазина</a:t>
            </a:r>
          </a:p>
          <a:p>
            <a:pPr marL="266700" indent="-171450">
              <a:buFont typeface="Wingdings" panose="05000000000000000000" pitchFamily="2" charset="2"/>
              <a:buChar char="ü"/>
            </a:pPr>
            <a:r>
              <a:rPr lang="ru-RU" sz="950" dirty="0"/>
              <a:t>товаров до магазинов</a:t>
            </a:r>
          </a:p>
          <a:p>
            <a:pPr marL="266700" indent="-171450">
              <a:buFont typeface="Wingdings" panose="05000000000000000000" pitchFamily="2" charset="2"/>
              <a:buChar char="ü"/>
            </a:pPr>
            <a:r>
              <a:rPr lang="ru-RU" sz="950" dirty="0">
                <a:solidFill>
                  <a:schemeClr val="accent6">
                    <a:lumMod val="10000"/>
                  </a:schemeClr>
                </a:solidFill>
              </a:rPr>
              <a:t>оборудования </a:t>
            </a: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F3E0486B-A47D-61DC-9E57-28DB68E3BA84}"/>
              </a:ext>
            </a:extLst>
          </p:cNvPr>
          <p:cNvSpPr/>
          <p:nvPr/>
        </p:nvSpPr>
        <p:spPr>
          <a:xfrm>
            <a:off x="4948485" y="1639480"/>
            <a:ext cx="4141802" cy="1135697"/>
          </a:xfrm>
          <a:prstGeom prst="roundRect">
            <a:avLst>
              <a:gd name="adj" fmla="val 591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1079">
              <a:buClrTx/>
            </a:pPr>
            <a:endParaRPr lang="ru-RU" sz="1125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23786" y="1639480"/>
            <a:ext cx="40665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Предложение Почты:</a:t>
            </a:r>
          </a:p>
          <a:p>
            <a:endParaRPr lang="ru-RU" sz="700" dirty="0"/>
          </a:p>
          <a:p>
            <a:pPr marL="171450" indent="-171450">
              <a:buClrTx/>
              <a:buFont typeface="Wingdings" panose="05000000000000000000" pitchFamily="2" charset="2"/>
              <a:buChar char="ü"/>
            </a:pPr>
            <a:r>
              <a:rPr lang="ru-RU" sz="900" dirty="0"/>
              <a:t>Рыночные тарифы при сопоставимых сроках доставки</a:t>
            </a:r>
          </a:p>
          <a:p>
            <a:pPr marL="171450" lvl="0" indent="-171450">
              <a:buClrTx/>
              <a:buSzPct val="100000"/>
              <a:buFont typeface="Wingdings" panose="05000000000000000000" pitchFamily="2" charset="2"/>
              <a:buChar char="ü"/>
            </a:pPr>
            <a:r>
              <a:rPr lang="ru-RU" sz="900" dirty="0"/>
              <a:t>Успешный опыт работы по доставке с крупнейшими компаниями РФ</a:t>
            </a:r>
            <a:endParaRPr lang="en-US" sz="900" dirty="0"/>
          </a:p>
          <a:p>
            <a:pPr marL="171450" lvl="0" indent="-171450">
              <a:buClrTx/>
              <a:buSzPct val="100000"/>
              <a:buFont typeface="Wingdings" panose="05000000000000000000" pitchFamily="2" charset="2"/>
              <a:buChar char="ü"/>
            </a:pPr>
            <a:r>
              <a:rPr lang="ru-RU" sz="900" dirty="0"/>
              <a:t>Собственный штат курьеров </a:t>
            </a:r>
          </a:p>
          <a:p>
            <a:pPr marL="171450" lvl="0" indent="-171450">
              <a:buClrTx/>
              <a:buSzPct val="100000"/>
              <a:buFont typeface="Wingdings" panose="05000000000000000000" pitchFamily="2" charset="2"/>
              <a:buChar char="ü"/>
            </a:pPr>
            <a:r>
              <a:rPr lang="ru-RU" sz="900" dirty="0"/>
              <a:t>Прием на доставку отправлений по графику клиента</a:t>
            </a:r>
          </a:p>
          <a:p>
            <a:pPr marL="171450" indent="-171450">
              <a:buClrTx/>
              <a:buSzPct val="100000"/>
              <a:buFont typeface="Wingdings" panose="05000000000000000000" pitchFamily="2" charset="2"/>
              <a:buChar char="ü"/>
            </a:pPr>
            <a:r>
              <a:rPr lang="ru-RU" sz="900" dirty="0"/>
              <a:t>Предоставление услуг «</a:t>
            </a:r>
            <a:r>
              <a:rPr lang="ru-RU" sz="900" dirty="0" err="1"/>
              <a:t>импланта</a:t>
            </a:r>
            <a:r>
              <a:rPr lang="ru-RU" sz="900" dirty="0"/>
              <a:t>» – штатного сотрудника Почты</a:t>
            </a:r>
          </a:p>
        </p:txBody>
      </p:sp>
      <p:sp>
        <p:nvSpPr>
          <p:cNvPr id="19" name="Rounded Rectangle 24">
            <a:extLst>
              <a:ext uri="{FF2B5EF4-FFF2-40B4-BE49-F238E27FC236}">
                <a16:creationId xmlns:a16="http://schemas.microsoft.com/office/drawing/2014/main" id="{E48A63CB-9ECA-DDFB-0563-A83CB8BB5B21}"/>
              </a:ext>
            </a:extLst>
          </p:cNvPr>
          <p:cNvSpPr/>
          <p:nvPr/>
        </p:nvSpPr>
        <p:spPr>
          <a:xfrm>
            <a:off x="71438" y="1029236"/>
            <a:ext cx="1976344" cy="1752873"/>
          </a:xfrm>
          <a:prstGeom prst="roundRect">
            <a:avLst>
              <a:gd name="adj" fmla="val 59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82886" y="1049304"/>
            <a:ext cx="180004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>
              <a:spcBef>
                <a:spcPts val="300"/>
              </a:spcBef>
            </a:pPr>
            <a:r>
              <a:rPr lang="ru-RU" sz="1100" b="1" dirty="0"/>
              <a:t>Доставка</a:t>
            </a:r>
            <a:endParaRPr lang="ru-RU" sz="1100" dirty="0"/>
          </a:p>
          <a:p>
            <a:pPr marL="263525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ru-RU" sz="900" dirty="0"/>
          </a:p>
          <a:p>
            <a:pPr marL="263525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900" dirty="0"/>
              <a:t>внутри города</a:t>
            </a:r>
          </a:p>
          <a:p>
            <a:pPr marL="263525" indent="-171450">
              <a:buFont typeface="Arial" panose="020B0604020202020204" pitchFamily="34" charset="0"/>
              <a:buChar char="•"/>
            </a:pPr>
            <a:r>
              <a:rPr lang="ru-RU" sz="900" dirty="0" err="1"/>
              <a:t>межгородская</a:t>
            </a:r>
            <a:endParaRPr lang="ru-RU" sz="900" dirty="0"/>
          </a:p>
          <a:p>
            <a:pPr marL="263525" indent="-171450">
              <a:buFont typeface="Arial" panose="020B0604020202020204" pitchFamily="34" charset="0"/>
              <a:buChar char="•"/>
            </a:pPr>
            <a:r>
              <a:rPr lang="ru-RU" sz="900" dirty="0"/>
              <a:t>курьерская</a:t>
            </a:r>
            <a:endParaRPr lang="en-US" sz="900" dirty="0"/>
          </a:p>
          <a:p>
            <a:pPr marL="263525" indent="-171450">
              <a:buFont typeface="Arial" panose="020B0604020202020204" pitchFamily="34" charset="0"/>
              <a:buChar char="•"/>
            </a:pPr>
            <a:r>
              <a:rPr lang="ru-RU" sz="900" dirty="0"/>
              <a:t>экспресс-доставка</a:t>
            </a:r>
          </a:p>
          <a:p>
            <a:pPr marL="263525" indent="-171450">
              <a:buFont typeface="Arial" panose="020B0604020202020204" pitchFamily="34" charset="0"/>
              <a:buChar char="•"/>
            </a:pPr>
            <a:r>
              <a:rPr lang="ru-RU" sz="900" dirty="0"/>
              <a:t>до получателя</a:t>
            </a:r>
          </a:p>
          <a:p>
            <a:pPr marL="263525" indent="-171450">
              <a:buFont typeface="Arial" panose="020B0604020202020204" pitchFamily="34" charset="0"/>
              <a:buChar char="•"/>
            </a:pPr>
            <a:r>
              <a:rPr lang="ru-RU" sz="900" dirty="0"/>
              <a:t>до офисов</a:t>
            </a:r>
          </a:p>
          <a:p>
            <a:pPr marL="263525" indent="-171450">
              <a:buFont typeface="Arial" panose="020B0604020202020204" pitchFamily="34" charset="0"/>
              <a:buChar char="•"/>
            </a:pPr>
            <a:r>
              <a:rPr lang="ru-RU" sz="900" dirty="0"/>
              <a:t>до складов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80830">
            <a:off x="6917450" y="4722332"/>
            <a:ext cx="577652" cy="164397"/>
          </a:xfrm>
          <a:prstGeom prst="rect">
            <a:avLst/>
          </a:prstGeom>
        </p:spPr>
      </p:pic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F3E0486B-A47D-61DC-9E57-28DB68E3BA84}"/>
              </a:ext>
            </a:extLst>
          </p:cNvPr>
          <p:cNvSpPr/>
          <p:nvPr/>
        </p:nvSpPr>
        <p:spPr>
          <a:xfrm>
            <a:off x="2256146" y="1029236"/>
            <a:ext cx="2326681" cy="1752874"/>
          </a:xfrm>
          <a:prstGeom prst="roundRect">
            <a:avLst>
              <a:gd name="adj" fmla="val 59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7" name="Прямоугольник 16"/>
          <p:cNvSpPr/>
          <p:nvPr/>
        </p:nvSpPr>
        <p:spPr>
          <a:xfrm>
            <a:off x="2292294" y="1049304"/>
            <a:ext cx="2106293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Паллетная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доставка</a:t>
            </a:r>
          </a:p>
          <a:p>
            <a:r>
              <a:rPr lang="ru-RU" sz="1000" b="1" dirty="0">
                <a:latin typeface="Arial" panose="020B06040202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до 500 кг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92294" y="1544029"/>
            <a:ext cx="2528012" cy="1238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Схема доставки:</a:t>
            </a:r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Терминал-терминал</a:t>
            </a:r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Склад- терминал </a:t>
            </a:r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Терминал-склад </a:t>
            </a:r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Склад-склад</a:t>
            </a:r>
          </a:p>
          <a:p>
            <a:pPr>
              <a:spcBef>
                <a:spcPts val="300"/>
              </a:spcBef>
            </a:pPr>
            <a:r>
              <a:rPr lang="ru-RU" sz="900" dirty="0">
                <a:latin typeface="Arial" panose="020B06040202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Бесплатное хранение, по условиям договора</a:t>
            </a:r>
          </a:p>
          <a:p>
            <a:pPr marL="182563" indent="-182563">
              <a:buFont typeface="Wingdings" panose="05000000000000000000" pitchFamily="2" charset="2"/>
              <a:buChar char="ü"/>
            </a:pP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27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31"/>
          <p:cNvSpPr txBox="1">
            <a:spLocks noGrp="1"/>
          </p:cNvSpPr>
          <p:nvPr>
            <p:ph type="body" idx="7"/>
          </p:nvPr>
        </p:nvSpPr>
        <p:spPr>
          <a:xfrm>
            <a:off x="420868" y="176103"/>
            <a:ext cx="3517200" cy="29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endParaRPr lang="ru-RU" dirty="0"/>
          </a:p>
          <a:p>
            <a:pPr marL="0" lvl="0" indent="0">
              <a:spcBef>
                <a:spcPts val="0"/>
              </a:spcBef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CE65D7CA-E541-4A3C-8A0E-AB65274C7058}"/>
              </a:ext>
            </a:extLst>
          </p:cNvPr>
          <p:cNvGrpSpPr/>
          <p:nvPr/>
        </p:nvGrpSpPr>
        <p:grpSpPr>
          <a:xfrm>
            <a:off x="272592" y="2552387"/>
            <a:ext cx="4064364" cy="3229317"/>
            <a:chOff x="3581441" y="2883708"/>
            <a:chExt cx="6444784" cy="5474028"/>
          </a:xfrm>
        </p:grpSpPr>
        <p:grpSp>
          <p:nvGrpSpPr>
            <p:cNvPr id="119" name="Группа 118">
              <a:extLst>
                <a:ext uri="{FF2B5EF4-FFF2-40B4-BE49-F238E27FC236}">
                  <a16:creationId xmlns:a16="http://schemas.microsoft.com/office/drawing/2014/main" id="{BDAF8C2A-EB89-410D-8137-F116136E61E2}"/>
                </a:ext>
              </a:extLst>
            </p:cNvPr>
            <p:cNvGrpSpPr/>
            <p:nvPr/>
          </p:nvGrpSpPr>
          <p:grpSpPr>
            <a:xfrm>
              <a:off x="3581441" y="2883708"/>
              <a:ext cx="6444784" cy="5474028"/>
              <a:chOff x="3581441" y="2883708"/>
              <a:chExt cx="6444784" cy="5474028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id="{7563A8AB-FB97-4421-BBFE-F9993F65EBCB}"/>
                  </a:ext>
                </a:extLst>
              </p:cNvPr>
              <p:cNvGrpSpPr/>
              <p:nvPr/>
            </p:nvGrpSpPr>
            <p:grpSpPr>
              <a:xfrm>
                <a:off x="3581441" y="2883708"/>
                <a:ext cx="1456992" cy="951855"/>
                <a:chOff x="3581441" y="2883708"/>
                <a:chExt cx="1456992" cy="951855"/>
              </a:xfrm>
            </p:grpSpPr>
            <p:sp>
              <p:nvSpPr>
                <p:cNvPr id="123" name="Freeform 94">
                  <a:extLst>
                    <a:ext uri="{FF2B5EF4-FFF2-40B4-BE49-F238E27FC236}">
                      <a16:creationId xmlns:a16="http://schemas.microsoft.com/office/drawing/2014/main" id="{244B1258-5CB1-4F10-AC69-3A73FC8773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0690" y="3031469"/>
                  <a:ext cx="75599" cy="132297"/>
                </a:xfrm>
                <a:custGeom>
                  <a:avLst/>
                  <a:gdLst>
                    <a:gd name="T0" fmla="*/ 18 w 44"/>
                    <a:gd name="T1" fmla="*/ 0 h 77"/>
                    <a:gd name="T2" fmla="*/ 18 w 44"/>
                    <a:gd name="T3" fmla="*/ 0 h 77"/>
                    <a:gd name="T4" fmla="*/ 22 w 44"/>
                    <a:gd name="T5" fmla="*/ 3 h 77"/>
                    <a:gd name="T6" fmla="*/ 25 w 44"/>
                    <a:gd name="T7" fmla="*/ 5 h 77"/>
                    <a:gd name="T8" fmla="*/ 31 w 44"/>
                    <a:gd name="T9" fmla="*/ 6 h 77"/>
                    <a:gd name="T10" fmla="*/ 31 w 44"/>
                    <a:gd name="T11" fmla="*/ 6 h 77"/>
                    <a:gd name="T12" fmla="*/ 35 w 44"/>
                    <a:gd name="T13" fmla="*/ 8 h 77"/>
                    <a:gd name="T14" fmla="*/ 41 w 44"/>
                    <a:gd name="T15" fmla="*/ 10 h 77"/>
                    <a:gd name="T16" fmla="*/ 44 w 44"/>
                    <a:gd name="T17" fmla="*/ 15 h 77"/>
                    <a:gd name="T18" fmla="*/ 44 w 44"/>
                    <a:gd name="T19" fmla="*/ 24 h 77"/>
                    <a:gd name="T20" fmla="*/ 44 w 44"/>
                    <a:gd name="T21" fmla="*/ 24 h 77"/>
                    <a:gd name="T22" fmla="*/ 43 w 44"/>
                    <a:gd name="T23" fmla="*/ 36 h 77"/>
                    <a:gd name="T24" fmla="*/ 40 w 44"/>
                    <a:gd name="T25" fmla="*/ 49 h 77"/>
                    <a:gd name="T26" fmla="*/ 40 w 44"/>
                    <a:gd name="T27" fmla="*/ 49 h 77"/>
                    <a:gd name="T28" fmla="*/ 37 w 44"/>
                    <a:gd name="T29" fmla="*/ 55 h 77"/>
                    <a:gd name="T30" fmla="*/ 34 w 44"/>
                    <a:gd name="T31" fmla="*/ 59 h 77"/>
                    <a:gd name="T32" fmla="*/ 31 w 44"/>
                    <a:gd name="T33" fmla="*/ 61 h 77"/>
                    <a:gd name="T34" fmla="*/ 28 w 44"/>
                    <a:gd name="T35" fmla="*/ 67 h 77"/>
                    <a:gd name="T36" fmla="*/ 28 w 44"/>
                    <a:gd name="T37" fmla="*/ 67 h 77"/>
                    <a:gd name="T38" fmla="*/ 27 w 44"/>
                    <a:gd name="T39" fmla="*/ 77 h 77"/>
                    <a:gd name="T40" fmla="*/ 27 w 44"/>
                    <a:gd name="T41" fmla="*/ 77 h 77"/>
                    <a:gd name="T42" fmla="*/ 24 w 44"/>
                    <a:gd name="T43" fmla="*/ 70 h 77"/>
                    <a:gd name="T44" fmla="*/ 24 w 44"/>
                    <a:gd name="T45" fmla="*/ 62 h 77"/>
                    <a:gd name="T46" fmla="*/ 22 w 44"/>
                    <a:gd name="T47" fmla="*/ 55 h 77"/>
                    <a:gd name="T48" fmla="*/ 22 w 44"/>
                    <a:gd name="T49" fmla="*/ 55 h 77"/>
                    <a:gd name="T50" fmla="*/ 24 w 44"/>
                    <a:gd name="T51" fmla="*/ 45 h 77"/>
                    <a:gd name="T52" fmla="*/ 24 w 44"/>
                    <a:gd name="T53" fmla="*/ 33 h 77"/>
                    <a:gd name="T54" fmla="*/ 24 w 44"/>
                    <a:gd name="T55" fmla="*/ 27 h 77"/>
                    <a:gd name="T56" fmla="*/ 21 w 44"/>
                    <a:gd name="T57" fmla="*/ 22 h 77"/>
                    <a:gd name="T58" fmla="*/ 18 w 44"/>
                    <a:gd name="T59" fmla="*/ 18 h 77"/>
                    <a:gd name="T60" fmla="*/ 13 w 44"/>
                    <a:gd name="T61" fmla="*/ 15 h 77"/>
                    <a:gd name="T62" fmla="*/ 13 w 44"/>
                    <a:gd name="T63" fmla="*/ 15 h 77"/>
                    <a:gd name="T64" fmla="*/ 0 w 44"/>
                    <a:gd name="T65" fmla="*/ 10 h 77"/>
                    <a:gd name="T66" fmla="*/ 0 w 44"/>
                    <a:gd name="T67" fmla="*/ 9 h 77"/>
                    <a:gd name="T68" fmla="*/ 0 w 44"/>
                    <a:gd name="T69" fmla="*/ 9 h 77"/>
                    <a:gd name="T70" fmla="*/ 0 w 44"/>
                    <a:gd name="T71" fmla="*/ 9 h 77"/>
                    <a:gd name="T72" fmla="*/ 0 w 44"/>
                    <a:gd name="T73" fmla="*/ 6 h 77"/>
                    <a:gd name="T74" fmla="*/ 0 w 44"/>
                    <a:gd name="T75" fmla="*/ 5 h 77"/>
                    <a:gd name="T76" fmla="*/ 3 w 44"/>
                    <a:gd name="T77" fmla="*/ 3 h 77"/>
                    <a:gd name="T78" fmla="*/ 3 w 44"/>
                    <a:gd name="T79" fmla="*/ 3 h 77"/>
                    <a:gd name="T80" fmla="*/ 12 w 44"/>
                    <a:gd name="T81" fmla="*/ 3 h 77"/>
                    <a:gd name="T82" fmla="*/ 16 w 44"/>
                    <a:gd name="T83" fmla="*/ 2 h 77"/>
                    <a:gd name="T84" fmla="*/ 18 w 44"/>
                    <a:gd name="T85" fmla="*/ 0 h 77"/>
                    <a:gd name="T86" fmla="*/ 18 w 44"/>
                    <a:gd name="T87" fmla="*/ 0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44" h="77">
                      <a:moveTo>
                        <a:pt x="18" y="0"/>
                      </a:moveTo>
                      <a:lnTo>
                        <a:pt x="18" y="0"/>
                      </a:lnTo>
                      <a:lnTo>
                        <a:pt x="22" y="3"/>
                      </a:lnTo>
                      <a:lnTo>
                        <a:pt x="25" y="5"/>
                      </a:lnTo>
                      <a:lnTo>
                        <a:pt x="31" y="6"/>
                      </a:lnTo>
                      <a:lnTo>
                        <a:pt x="31" y="6"/>
                      </a:lnTo>
                      <a:lnTo>
                        <a:pt x="35" y="8"/>
                      </a:lnTo>
                      <a:lnTo>
                        <a:pt x="41" y="10"/>
                      </a:lnTo>
                      <a:lnTo>
                        <a:pt x="44" y="15"/>
                      </a:lnTo>
                      <a:lnTo>
                        <a:pt x="44" y="24"/>
                      </a:lnTo>
                      <a:lnTo>
                        <a:pt x="44" y="24"/>
                      </a:lnTo>
                      <a:lnTo>
                        <a:pt x="43" y="36"/>
                      </a:lnTo>
                      <a:lnTo>
                        <a:pt x="40" y="49"/>
                      </a:lnTo>
                      <a:lnTo>
                        <a:pt x="40" y="49"/>
                      </a:lnTo>
                      <a:lnTo>
                        <a:pt x="37" y="55"/>
                      </a:lnTo>
                      <a:lnTo>
                        <a:pt x="34" y="59"/>
                      </a:lnTo>
                      <a:lnTo>
                        <a:pt x="31" y="61"/>
                      </a:lnTo>
                      <a:lnTo>
                        <a:pt x="28" y="67"/>
                      </a:lnTo>
                      <a:lnTo>
                        <a:pt x="28" y="67"/>
                      </a:lnTo>
                      <a:lnTo>
                        <a:pt x="27" y="77"/>
                      </a:lnTo>
                      <a:lnTo>
                        <a:pt x="27" y="77"/>
                      </a:lnTo>
                      <a:lnTo>
                        <a:pt x="24" y="70"/>
                      </a:lnTo>
                      <a:lnTo>
                        <a:pt x="24" y="62"/>
                      </a:lnTo>
                      <a:lnTo>
                        <a:pt x="22" y="55"/>
                      </a:lnTo>
                      <a:lnTo>
                        <a:pt x="22" y="55"/>
                      </a:lnTo>
                      <a:lnTo>
                        <a:pt x="24" y="45"/>
                      </a:lnTo>
                      <a:lnTo>
                        <a:pt x="24" y="33"/>
                      </a:lnTo>
                      <a:lnTo>
                        <a:pt x="24" y="27"/>
                      </a:lnTo>
                      <a:lnTo>
                        <a:pt x="21" y="22"/>
                      </a:lnTo>
                      <a:lnTo>
                        <a:pt x="18" y="18"/>
                      </a:lnTo>
                      <a:lnTo>
                        <a:pt x="13" y="15"/>
                      </a:lnTo>
                      <a:lnTo>
                        <a:pt x="13" y="15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9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12" y="3"/>
                      </a:lnTo>
                      <a:lnTo>
                        <a:pt x="16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" name="Freeform 95">
                  <a:extLst>
                    <a:ext uri="{FF2B5EF4-FFF2-40B4-BE49-F238E27FC236}">
                      <a16:creationId xmlns:a16="http://schemas.microsoft.com/office/drawing/2014/main" id="{D29B96AD-BDCA-4DBD-AA03-898203FDE5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1096" y="2936970"/>
                  <a:ext cx="68726" cy="72162"/>
                </a:xfrm>
                <a:custGeom>
                  <a:avLst/>
                  <a:gdLst>
                    <a:gd name="T0" fmla="*/ 7 w 40"/>
                    <a:gd name="T1" fmla="*/ 42 h 42"/>
                    <a:gd name="T2" fmla="*/ 7 w 40"/>
                    <a:gd name="T3" fmla="*/ 42 h 42"/>
                    <a:gd name="T4" fmla="*/ 7 w 40"/>
                    <a:gd name="T5" fmla="*/ 37 h 42"/>
                    <a:gd name="T6" fmla="*/ 6 w 40"/>
                    <a:gd name="T7" fmla="*/ 33 h 42"/>
                    <a:gd name="T8" fmla="*/ 3 w 40"/>
                    <a:gd name="T9" fmla="*/ 30 h 42"/>
                    <a:gd name="T10" fmla="*/ 3 w 40"/>
                    <a:gd name="T11" fmla="*/ 30 h 42"/>
                    <a:gd name="T12" fmla="*/ 1 w 40"/>
                    <a:gd name="T13" fmla="*/ 27 h 42"/>
                    <a:gd name="T14" fmla="*/ 0 w 40"/>
                    <a:gd name="T15" fmla="*/ 25 h 42"/>
                    <a:gd name="T16" fmla="*/ 1 w 40"/>
                    <a:gd name="T17" fmla="*/ 18 h 42"/>
                    <a:gd name="T18" fmla="*/ 1 w 40"/>
                    <a:gd name="T19" fmla="*/ 18 h 42"/>
                    <a:gd name="T20" fmla="*/ 4 w 40"/>
                    <a:gd name="T21" fmla="*/ 11 h 42"/>
                    <a:gd name="T22" fmla="*/ 9 w 40"/>
                    <a:gd name="T23" fmla="*/ 5 h 42"/>
                    <a:gd name="T24" fmla="*/ 9 w 40"/>
                    <a:gd name="T25" fmla="*/ 5 h 42"/>
                    <a:gd name="T26" fmla="*/ 15 w 40"/>
                    <a:gd name="T27" fmla="*/ 2 h 42"/>
                    <a:gd name="T28" fmla="*/ 19 w 40"/>
                    <a:gd name="T29" fmla="*/ 0 h 42"/>
                    <a:gd name="T30" fmla="*/ 24 w 40"/>
                    <a:gd name="T31" fmla="*/ 2 h 42"/>
                    <a:gd name="T32" fmla="*/ 24 w 40"/>
                    <a:gd name="T33" fmla="*/ 2 h 42"/>
                    <a:gd name="T34" fmla="*/ 30 w 40"/>
                    <a:gd name="T35" fmla="*/ 5 h 42"/>
                    <a:gd name="T36" fmla="*/ 34 w 40"/>
                    <a:gd name="T37" fmla="*/ 8 h 42"/>
                    <a:gd name="T38" fmla="*/ 34 w 40"/>
                    <a:gd name="T39" fmla="*/ 8 h 42"/>
                    <a:gd name="T40" fmla="*/ 39 w 40"/>
                    <a:gd name="T41" fmla="*/ 12 h 42"/>
                    <a:gd name="T42" fmla="*/ 40 w 40"/>
                    <a:gd name="T43" fmla="*/ 14 h 42"/>
                    <a:gd name="T44" fmla="*/ 40 w 40"/>
                    <a:gd name="T45" fmla="*/ 14 h 42"/>
                    <a:gd name="T46" fmla="*/ 37 w 40"/>
                    <a:gd name="T47" fmla="*/ 17 h 42"/>
                    <a:gd name="T48" fmla="*/ 31 w 40"/>
                    <a:gd name="T49" fmla="*/ 21 h 42"/>
                    <a:gd name="T50" fmla="*/ 31 w 40"/>
                    <a:gd name="T51" fmla="*/ 21 h 42"/>
                    <a:gd name="T52" fmla="*/ 25 w 40"/>
                    <a:gd name="T53" fmla="*/ 24 h 42"/>
                    <a:gd name="T54" fmla="*/ 21 w 40"/>
                    <a:gd name="T55" fmla="*/ 27 h 42"/>
                    <a:gd name="T56" fmla="*/ 21 w 40"/>
                    <a:gd name="T57" fmla="*/ 27 h 42"/>
                    <a:gd name="T58" fmla="*/ 18 w 40"/>
                    <a:gd name="T59" fmla="*/ 31 h 42"/>
                    <a:gd name="T60" fmla="*/ 16 w 40"/>
                    <a:gd name="T61" fmla="*/ 33 h 42"/>
                    <a:gd name="T62" fmla="*/ 16 w 40"/>
                    <a:gd name="T63" fmla="*/ 36 h 42"/>
                    <a:gd name="T64" fmla="*/ 16 w 40"/>
                    <a:gd name="T65" fmla="*/ 36 h 42"/>
                    <a:gd name="T66" fmla="*/ 15 w 40"/>
                    <a:gd name="T67" fmla="*/ 39 h 42"/>
                    <a:gd name="T68" fmla="*/ 12 w 40"/>
                    <a:gd name="T69" fmla="*/ 40 h 42"/>
                    <a:gd name="T70" fmla="*/ 7 w 40"/>
                    <a:gd name="T71" fmla="*/ 42 h 42"/>
                    <a:gd name="T72" fmla="*/ 7 w 40"/>
                    <a:gd name="T73" fmla="*/ 4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40" h="42">
                      <a:moveTo>
                        <a:pt x="7" y="42"/>
                      </a:moveTo>
                      <a:lnTo>
                        <a:pt x="7" y="42"/>
                      </a:lnTo>
                      <a:lnTo>
                        <a:pt x="7" y="37"/>
                      </a:lnTo>
                      <a:lnTo>
                        <a:pt x="6" y="33"/>
                      </a:lnTo>
                      <a:lnTo>
                        <a:pt x="3" y="30"/>
                      </a:lnTo>
                      <a:lnTo>
                        <a:pt x="3" y="30"/>
                      </a:lnTo>
                      <a:lnTo>
                        <a:pt x="1" y="27"/>
                      </a:lnTo>
                      <a:lnTo>
                        <a:pt x="0" y="25"/>
                      </a:lnTo>
                      <a:lnTo>
                        <a:pt x="1" y="18"/>
                      </a:lnTo>
                      <a:lnTo>
                        <a:pt x="1" y="18"/>
                      </a:lnTo>
                      <a:lnTo>
                        <a:pt x="4" y="11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15" y="2"/>
                      </a:lnTo>
                      <a:lnTo>
                        <a:pt x="19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lnTo>
                        <a:pt x="30" y="5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39" y="12"/>
                      </a:lnTo>
                      <a:lnTo>
                        <a:pt x="40" y="14"/>
                      </a:lnTo>
                      <a:lnTo>
                        <a:pt x="40" y="14"/>
                      </a:lnTo>
                      <a:lnTo>
                        <a:pt x="37" y="17"/>
                      </a:lnTo>
                      <a:lnTo>
                        <a:pt x="31" y="21"/>
                      </a:lnTo>
                      <a:lnTo>
                        <a:pt x="31" y="21"/>
                      </a:lnTo>
                      <a:lnTo>
                        <a:pt x="25" y="24"/>
                      </a:lnTo>
                      <a:lnTo>
                        <a:pt x="21" y="27"/>
                      </a:lnTo>
                      <a:lnTo>
                        <a:pt x="21" y="27"/>
                      </a:lnTo>
                      <a:lnTo>
                        <a:pt x="18" y="31"/>
                      </a:lnTo>
                      <a:lnTo>
                        <a:pt x="16" y="33"/>
                      </a:lnTo>
                      <a:lnTo>
                        <a:pt x="16" y="36"/>
                      </a:lnTo>
                      <a:lnTo>
                        <a:pt x="16" y="36"/>
                      </a:lnTo>
                      <a:lnTo>
                        <a:pt x="15" y="39"/>
                      </a:lnTo>
                      <a:lnTo>
                        <a:pt x="12" y="40"/>
                      </a:lnTo>
                      <a:lnTo>
                        <a:pt x="7" y="42"/>
                      </a:lnTo>
                      <a:lnTo>
                        <a:pt x="7" y="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" name="Freeform 98">
                  <a:extLst>
                    <a:ext uri="{FF2B5EF4-FFF2-40B4-BE49-F238E27FC236}">
                      <a16:creationId xmlns:a16="http://schemas.microsoft.com/office/drawing/2014/main" id="{5CAC6E2A-92D2-4D03-ABE0-38501D0139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0478" y="3031469"/>
                  <a:ext cx="51545" cy="111679"/>
                </a:xfrm>
                <a:custGeom>
                  <a:avLst/>
                  <a:gdLst>
                    <a:gd name="T0" fmla="*/ 9 w 30"/>
                    <a:gd name="T1" fmla="*/ 8 h 65"/>
                    <a:gd name="T2" fmla="*/ 9 w 30"/>
                    <a:gd name="T3" fmla="*/ 8 h 65"/>
                    <a:gd name="T4" fmla="*/ 8 w 30"/>
                    <a:gd name="T5" fmla="*/ 25 h 65"/>
                    <a:gd name="T6" fmla="*/ 8 w 30"/>
                    <a:gd name="T7" fmla="*/ 25 h 65"/>
                    <a:gd name="T8" fmla="*/ 6 w 30"/>
                    <a:gd name="T9" fmla="*/ 30 h 65"/>
                    <a:gd name="T10" fmla="*/ 3 w 30"/>
                    <a:gd name="T11" fmla="*/ 34 h 65"/>
                    <a:gd name="T12" fmla="*/ 3 w 30"/>
                    <a:gd name="T13" fmla="*/ 34 h 65"/>
                    <a:gd name="T14" fmla="*/ 0 w 30"/>
                    <a:gd name="T15" fmla="*/ 39 h 65"/>
                    <a:gd name="T16" fmla="*/ 0 w 30"/>
                    <a:gd name="T17" fmla="*/ 42 h 65"/>
                    <a:gd name="T18" fmla="*/ 0 w 30"/>
                    <a:gd name="T19" fmla="*/ 46 h 65"/>
                    <a:gd name="T20" fmla="*/ 0 w 30"/>
                    <a:gd name="T21" fmla="*/ 46 h 65"/>
                    <a:gd name="T22" fmla="*/ 0 w 30"/>
                    <a:gd name="T23" fmla="*/ 55 h 65"/>
                    <a:gd name="T24" fmla="*/ 2 w 30"/>
                    <a:gd name="T25" fmla="*/ 58 h 65"/>
                    <a:gd name="T26" fmla="*/ 5 w 30"/>
                    <a:gd name="T27" fmla="*/ 61 h 65"/>
                    <a:gd name="T28" fmla="*/ 5 w 30"/>
                    <a:gd name="T29" fmla="*/ 61 h 65"/>
                    <a:gd name="T30" fmla="*/ 9 w 30"/>
                    <a:gd name="T31" fmla="*/ 64 h 65"/>
                    <a:gd name="T32" fmla="*/ 11 w 30"/>
                    <a:gd name="T33" fmla="*/ 65 h 65"/>
                    <a:gd name="T34" fmla="*/ 12 w 30"/>
                    <a:gd name="T35" fmla="*/ 64 h 65"/>
                    <a:gd name="T36" fmla="*/ 13 w 30"/>
                    <a:gd name="T37" fmla="*/ 59 h 65"/>
                    <a:gd name="T38" fmla="*/ 13 w 30"/>
                    <a:gd name="T39" fmla="*/ 59 h 65"/>
                    <a:gd name="T40" fmla="*/ 12 w 30"/>
                    <a:gd name="T41" fmla="*/ 53 h 65"/>
                    <a:gd name="T42" fmla="*/ 11 w 30"/>
                    <a:gd name="T43" fmla="*/ 50 h 65"/>
                    <a:gd name="T44" fmla="*/ 11 w 30"/>
                    <a:gd name="T45" fmla="*/ 49 h 65"/>
                    <a:gd name="T46" fmla="*/ 13 w 30"/>
                    <a:gd name="T47" fmla="*/ 48 h 65"/>
                    <a:gd name="T48" fmla="*/ 13 w 30"/>
                    <a:gd name="T49" fmla="*/ 48 h 65"/>
                    <a:gd name="T50" fmla="*/ 18 w 30"/>
                    <a:gd name="T51" fmla="*/ 48 h 65"/>
                    <a:gd name="T52" fmla="*/ 21 w 30"/>
                    <a:gd name="T53" fmla="*/ 49 h 65"/>
                    <a:gd name="T54" fmla="*/ 21 w 30"/>
                    <a:gd name="T55" fmla="*/ 49 h 65"/>
                    <a:gd name="T56" fmla="*/ 21 w 30"/>
                    <a:gd name="T57" fmla="*/ 45 h 65"/>
                    <a:gd name="T58" fmla="*/ 21 w 30"/>
                    <a:gd name="T59" fmla="*/ 45 h 65"/>
                    <a:gd name="T60" fmla="*/ 21 w 30"/>
                    <a:gd name="T61" fmla="*/ 36 h 65"/>
                    <a:gd name="T62" fmla="*/ 22 w 30"/>
                    <a:gd name="T63" fmla="*/ 31 h 65"/>
                    <a:gd name="T64" fmla="*/ 22 w 30"/>
                    <a:gd name="T65" fmla="*/ 31 h 65"/>
                    <a:gd name="T66" fmla="*/ 27 w 30"/>
                    <a:gd name="T67" fmla="*/ 19 h 65"/>
                    <a:gd name="T68" fmla="*/ 27 w 30"/>
                    <a:gd name="T69" fmla="*/ 19 h 65"/>
                    <a:gd name="T70" fmla="*/ 30 w 30"/>
                    <a:gd name="T71" fmla="*/ 15 h 65"/>
                    <a:gd name="T72" fmla="*/ 30 w 30"/>
                    <a:gd name="T73" fmla="*/ 9 h 65"/>
                    <a:gd name="T74" fmla="*/ 30 w 30"/>
                    <a:gd name="T75" fmla="*/ 9 h 65"/>
                    <a:gd name="T76" fmla="*/ 28 w 30"/>
                    <a:gd name="T77" fmla="*/ 3 h 65"/>
                    <a:gd name="T78" fmla="*/ 27 w 30"/>
                    <a:gd name="T79" fmla="*/ 2 h 65"/>
                    <a:gd name="T80" fmla="*/ 24 w 30"/>
                    <a:gd name="T81" fmla="*/ 0 h 65"/>
                    <a:gd name="T82" fmla="*/ 24 w 30"/>
                    <a:gd name="T83" fmla="*/ 0 h 65"/>
                    <a:gd name="T84" fmla="*/ 15 w 30"/>
                    <a:gd name="T85" fmla="*/ 0 h 65"/>
                    <a:gd name="T86" fmla="*/ 9 w 30"/>
                    <a:gd name="T87" fmla="*/ 8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30" h="65">
                      <a:moveTo>
                        <a:pt x="9" y="8"/>
                      </a:moveTo>
                      <a:lnTo>
                        <a:pt x="9" y="8"/>
                      </a:lnTo>
                      <a:lnTo>
                        <a:pt x="8" y="25"/>
                      </a:lnTo>
                      <a:lnTo>
                        <a:pt x="8" y="25"/>
                      </a:lnTo>
                      <a:lnTo>
                        <a:pt x="6" y="30"/>
                      </a:lnTo>
                      <a:lnTo>
                        <a:pt x="3" y="34"/>
                      </a:lnTo>
                      <a:lnTo>
                        <a:pt x="3" y="34"/>
                      </a:lnTo>
                      <a:lnTo>
                        <a:pt x="0" y="39"/>
                      </a:lnTo>
                      <a:lnTo>
                        <a:pt x="0" y="42"/>
                      </a:lnTo>
                      <a:lnTo>
                        <a:pt x="0" y="46"/>
                      </a:lnTo>
                      <a:lnTo>
                        <a:pt x="0" y="46"/>
                      </a:lnTo>
                      <a:lnTo>
                        <a:pt x="0" y="55"/>
                      </a:lnTo>
                      <a:lnTo>
                        <a:pt x="2" y="58"/>
                      </a:lnTo>
                      <a:lnTo>
                        <a:pt x="5" y="61"/>
                      </a:lnTo>
                      <a:lnTo>
                        <a:pt x="5" y="61"/>
                      </a:lnTo>
                      <a:lnTo>
                        <a:pt x="9" y="64"/>
                      </a:lnTo>
                      <a:lnTo>
                        <a:pt x="11" y="65"/>
                      </a:lnTo>
                      <a:lnTo>
                        <a:pt x="12" y="64"/>
                      </a:lnTo>
                      <a:lnTo>
                        <a:pt x="13" y="59"/>
                      </a:lnTo>
                      <a:lnTo>
                        <a:pt x="13" y="59"/>
                      </a:lnTo>
                      <a:lnTo>
                        <a:pt x="12" y="53"/>
                      </a:lnTo>
                      <a:lnTo>
                        <a:pt x="11" y="50"/>
                      </a:lnTo>
                      <a:lnTo>
                        <a:pt x="11" y="49"/>
                      </a:lnTo>
                      <a:lnTo>
                        <a:pt x="13" y="48"/>
                      </a:lnTo>
                      <a:lnTo>
                        <a:pt x="13" y="48"/>
                      </a:lnTo>
                      <a:lnTo>
                        <a:pt x="18" y="48"/>
                      </a:lnTo>
                      <a:lnTo>
                        <a:pt x="21" y="49"/>
                      </a:lnTo>
                      <a:lnTo>
                        <a:pt x="21" y="49"/>
                      </a:lnTo>
                      <a:lnTo>
                        <a:pt x="21" y="45"/>
                      </a:lnTo>
                      <a:lnTo>
                        <a:pt x="21" y="45"/>
                      </a:lnTo>
                      <a:lnTo>
                        <a:pt x="21" y="36"/>
                      </a:lnTo>
                      <a:lnTo>
                        <a:pt x="22" y="31"/>
                      </a:lnTo>
                      <a:lnTo>
                        <a:pt x="22" y="31"/>
                      </a:lnTo>
                      <a:lnTo>
                        <a:pt x="27" y="19"/>
                      </a:lnTo>
                      <a:lnTo>
                        <a:pt x="27" y="19"/>
                      </a:lnTo>
                      <a:lnTo>
                        <a:pt x="30" y="15"/>
                      </a:lnTo>
                      <a:lnTo>
                        <a:pt x="30" y="9"/>
                      </a:lnTo>
                      <a:lnTo>
                        <a:pt x="30" y="9"/>
                      </a:lnTo>
                      <a:lnTo>
                        <a:pt x="28" y="3"/>
                      </a:lnTo>
                      <a:lnTo>
                        <a:pt x="27" y="2"/>
                      </a:lnTo>
                      <a:lnTo>
                        <a:pt x="24" y="0"/>
                      </a:lnTo>
                      <a:lnTo>
                        <a:pt x="24" y="0"/>
                      </a:lnTo>
                      <a:lnTo>
                        <a:pt x="15" y="0"/>
                      </a:lnTo>
                      <a:lnTo>
                        <a:pt x="9" y="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" name="Freeform 99">
                  <a:extLst>
                    <a:ext uri="{FF2B5EF4-FFF2-40B4-BE49-F238E27FC236}">
                      <a16:creationId xmlns:a16="http://schemas.microsoft.com/office/drawing/2014/main" id="{1069306E-BDCF-4B84-9085-7DBB5E1057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8548" y="2945560"/>
                  <a:ext cx="79035" cy="75599"/>
                </a:xfrm>
                <a:custGeom>
                  <a:avLst/>
                  <a:gdLst>
                    <a:gd name="T0" fmla="*/ 15 w 46"/>
                    <a:gd name="T1" fmla="*/ 0 h 44"/>
                    <a:gd name="T2" fmla="*/ 15 w 46"/>
                    <a:gd name="T3" fmla="*/ 0 h 44"/>
                    <a:gd name="T4" fmla="*/ 16 w 46"/>
                    <a:gd name="T5" fmla="*/ 1 h 44"/>
                    <a:gd name="T6" fmla="*/ 18 w 46"/>
                    <a:gd name="T7" fmla="*/ 1 h 44"/>
                    <a:gd name="T8" fmla="*/ 19 w 46"/>
                    <a:gd name="T9" fmla="*/ 4 h 44"/>
                    <a:gd name="T10" fmla="*/ 19 w 46"/>
                    <a:gd name="T11" fmla="*/ 9 h 44"/>
                    <a:gd name="T12" fmla="*/ 19 w 46"/>
                    <a:gd name="T13" fmla="*/ 9 h 44"/>
                    <a:gd name="T14" fmla="*/ 18 w 46"/>
                    <a:gd name="T15" fmla="*/ 18 h 44"/>
                    <a:gd name="T16" fmla="*/ 16 w 46"/>
                    <a:gd name="T17" fmla="*/ 20 h 44"/>
                    <a:gd name="T18" fmla="*/ 13 w 46"/>
                    <a:gd name="T19" fmla="*/ 22 h 44"/>
                    <a:gd name="T20" fmla="*/ 13 w 46"/>
                    <a:gd name="T21" fmla="*/ 22 h 44"/>
                    <a:gd name="T22" fmla="*/ 10 w 46"/>
                    <a:gd name="T23" fmla="*/ 22 h 44"/>
                    <a:gd name="T24" fmla="*/ 6 w 46"/>
                    <a:gd name="T25" fmla="*/ 20 h 44"/>
                    <a:gd name="T26" fmla="*/ 3 w 46"/>
                    <a:gd name="T27" fmla="*/ 22 h 44"/>
                    <a:gd name="T28" fmla="*/ 1 w 46"/>
                    <a:gd name="T29" fmla="*/ 23 h 44"/>
                    <a:gd name="T30" fmla="*/ 1 w 46"/>
                    <a:gd name="T31" fmla="*/ 23 h 44"/>
                    <a:gd name="T32" fmla="*/ 0 w 46"/>
                    <a:gd name="T33" fmla="*/ 31 h 44"/>
                    <a:gd name="T34" fmla="*/ 0 w 46"/>
                    <a:gd name="T35" fmla="*/ 32 h 44"/>
                    <a:gd name="T36" fmla="*/ 1 w 46"/>
                    <a:gd name="T37" fmla="*/ 35 h 44"/>
                    <a:gd name="T38" fmla="*/ 1 w 46"/>
                    <a:gd name="T39" fmla="*/ 35 h 44"/>
                    <a:gd name="T40" fmla="*/ 4 w 46"/>
                    <a:gd name="T41" fmla="*/ 40 h 44"/>
                    <a:gd name="T42" fmla="*/ 7 w 46"/>
                    <a:gd name="T43" fmla="*/ 43 h 44"/>
                    <a:gd name="T44" fmla="*/ 9 w 46"/>
                    <a:gd name="T45" fmla="*/ 44 h 44"/>
                    <a:gd name="T46" fmla="*/ 12 w 46"/>
                    <a:gd name="T47" fmla="*/ 43 h 44"/>
                    <a:gd name="T48" fmla="*/ 12 w 46"/>
                    <a:gd name="T49" fmla="*/ 43 h 44"/>
                    <a:gd name="T50" fmla="*/ 16 w 46"/>
                    <a:gd name="T51" fmla="*/ 38 h 44"/>
                    <a:gd name="T52" fmla="*/ 18 w 46"/>
                    <a:gd name="T53" fmla="*/ 34 h 44"/>
                    <a:gd name="T54" fmla="*/ 19 w 46"/>
                    <a:gd name="T55" fmla="*/ 31 h 44"/>
                    <a:gd name="T56" fmla="*/ 19 w 46"/>
                    <a:gd name="T57" fmla="*/ 31 h 44"/>
                    <a:gd name="T58" fmla="*/ 22 w 46"/>
                    <a:gd name="T59" fmla="*/ 29 h 44"/>
                    <a:gd name="T60" fmla="*/ 30 w 46"/>
                    <a:gd name="T61" fmla="*/ 29 h 44"/>
                    <a:gd name="T62" fmla="*/ 30 w 46"/>
                    <a:gd name="T63" fmla="*/ 29 h 44"/>
                    <a:gd name="T64" fmla="*/ 37 w 46"/>
                    <a:gd name="T65" fmla="*/ 31 h 44"/>
                    <a:gd name="T66" fmla="*/ 40 w 46"/>
                    <a:gd name="T67" fmla="*/ 32 h 44"/>
                    <a:gd name="T68" fmla="*/ 43 w 46"/>
                    <a:gd name="T69" fmla="*/ 31 h 44"/>
                    <a:gd name="T70" fmla="*/ 43 w 46"/>
                    <a:gd name="T71" fmla="*/ 31 h 44"/>
                    <a:gd name="T72" fmla="*/ 44 w 46"/>
                    <a:gd name="T73" fmla="*/ 31 h 44"/>
                    <a:gd name="T74" fmla="*/ 46 w 46"/>
                    <a:gd name="T75" fmla="*/ 29 h 44"/>
                    <a:gd name="T76" fmla="*/ 44 w 46"/>
                    <a:gd name="T77" fmla="*/ 25 h 44"/>
                    <a:gd name="T78" fmla="*/ 40 w 46"/>
                    <a:gd name="T79" fmla="*/ 19 h 44"/>
                    <a:gd name="T80" fmla="*/ 40 w 46"/>
                    <a:gd name="T81" fmla="*/ 19 h 44"/>
                    <a:gd name="T82" fmla="*/ 40 w 46"/>
                    <a:gd name="T83" fmla="*/ 15 h 44"/>
                    <a:gd name="T84" fmla="*/ 40 w 46"/>
                    <a:gd name="T85" fmla="*/ 10 h 44"/>
                    <a:gd name="T86" fmla="*/ 40 w 46"/>
                    <a:gd name="T87" fmla="*/ 10 h 44"/>
                    <a:gd name="T88" fmla="*/ 40 w 46"/>
                    <a:gd name="T89" fmla="*/ 6 h 44"/>
                    <a:gd name="T90" fmla="*/ 37 w 46"/>
                    <a:gd name="T91" fmla="*/ 3 h 44"/>
                    <a:gd name="T92" fmla="*/ 37 w 46"/>
                    <a:gd name="T93" fmla="*/ 3 h 44"/>
                    <a:gd name="T94" fmla="*/ 27 w 46"/>
                    <a:gd name="T95" fmla="*/ 1 h 44"/>
                    <a:gd name="T96" fmla="*/ 27 w 46"/>
                    <a:gd name="T97" fmla="*/ 1 h 44"/>
                    <a:gd name="T98" fmla="*/ 21 w 46"/>
                    <a:gd name="T99" fmla="*/ 0 h 44"/>
                    <a:gd name="T100" fmla="*/ 16 w 46"/>
                    <a:gd name="T101" fmla="*/ 0 h 44"/>
                    <a:gd name="T102" fmla="*/ 15 w 46"/>
                    <a:gd name="T103" fmla="*/ 0 h 44"/>
                    <a:gd name="T104" fmla="*/ 15 w 46"/>
                    <a:gd name="T105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46" h="44">
                      <a:moveTo>
                        <a:pt x="15" y="0"/>
                      </a:moveTo>
                      <a:lnTo>
                        <a:pt x="15" y="0"/>
                      </a:lnTo>
                      <a:lnTo>
                        <a:pt x="16" y="1"/>
                      </a:lnTo>
                      <a:lnTo>
                        <a:pt x="18" y="1"/>
                      </a:lnTo>
                      <a:lnTo>
                        <a:pt x="19" y="4"/>
                      </a:lnTo>
                      <a:lnTo>
                        <a:pt x="19" y="9"/>
                      </a:lnTo>
                      <a:lnTo>
                        <a:pt x="19" y="9"/>
                      </a:lnTo>
                      <a:lnTo>
                        <a:pt x="18" y="18"/>
                      </a:lnTo>
                      <a:lnTo>
                        <a:pt x="16" y="20"/>
                      </a:lnTo>
                      <a:lnTo>
                        <a:pt x="13" y="22"/>
                      </a:lnTo>
                      <a:lnTo>
                        <a:pt x="13" y="22"/>
                      </a:lnTo>
                      <a:lnTo>
                        <a:pt x="10" y="22"/>
                      </a:lnTo>
                      <a:lnTo>
                        <a:pt x="6" y="20"/>
                      </a:lnTo>
                      <a:lnTo>
                        <a:pt x="3" y="22"/>
                      </a:lnTo>
                      <a:lnTo>
                        <a:pt x="1" y="23"/>
                      </a:lnTo>
                      <a:lnTo>
                        <a:pt x="1" y="23"/>
                      </a:lnTo>
                      <a:lnTo>
                        <a:pt x="0" y="31"/>
                      </a:lnTo>
                      <a:lnTo>
                        <a:pt x="0" y="32"/>
                      </a:lnTo>
                      <a:lnTo>
                        <a:pt x="1" y="35"/>
                      </a:lnTo>
                      <a:lnTo>
                        <a:pt x="1" y="35"/>
                      </a:lnTo>
                      <a:lnTo>
                        <a:pt x="4" y="40"/>
                      </a:lnTo>
                      <a:lnTo>
                        <a:pt x="7" y="43"/>
                      </a:lnTo>
                      <a:lnTo>
                        <a:pt x="9" y="44"/>
                      </a:lnTo>
                      <a:lnTo>
                        <a:pt x="12" y="43"/>
                      </a:lnTo>
                      <a:lnTo>
                        <a:pt x="12" y="43"/>
                      </a:lnTo>
                      <a:lnTo>
                        <a:pt x="16" y="38"/>
                      </a:lnTo>
                      <a:lnTo>
                        <a:pt x="18" y="34"/>
                      </a:lnTo>
                      <a:lnTo>
                        <a:pt x="19" y="31"/>
                      </a:lnTo>
                      <a:lnTo>
                        <a:pt x="19" y="31"/>
                      </a:lnTo>
                      <a:lnTo>
                        <a:pt x="22" y="29"/>
                      </a:lnTo>
                      <a:lnTo>
                        <a:pt x="30" y="29"/>
                      </a:lnTo>
                      <a:lnTo>
                        <a:pt x="30" y="29"/>
                      </a:lnTo>
                      <a:lnTo>
                        <a:pt x="37" y="31"/>
                      </a:lnTo>
                      <a:lnTo>
                        <a:pt x="40" y="32"/>
                      </a:lnTo>
                      <a:lnTo>
                        <a:pt x="43" y="31"/>
                      </a:lnTo>
                      <a:lnTo>
                        <a:pt x="43" y="31"/>
                      </a:lnTo>
                      <a:lnTo>
                        <a:pt x="44" y="31"/>
                      </a:lnTo>
                      <a:lnTo>
                        <a:pt x="46" y="29"/>
                      </a:lnTo>
                      <a:lnTo>
                        <a:pt x="44" y="25"/>
                      </a:lnTo>
                      <a:lnTo>
                        <a:pt x="40" y="19"/>
                      </a:lnTo>
                      <a:lnTo>
                        <a:pt x="40" y="19"/>
                      </a:lnTo>
                      <a:lnTo>
                        <a:pt x="40" y="15"/>
                      </a:lnTo>
                      <a:lnTo>
                        <a:pt x="40" y="10"/>
                      </a:lnTo>
                      <a:lnTo>
                        <a:pt x="40" y="10"/>
                      </a:lnTo>
                      <a:lnTo>
                        <a:pt x="40" y="6"/>
                      </a:lnTo>
                      <a:lnTo>
                        <a:pt x="37" y="3"/>
                      </a:lnTo>
                      <a:lnTo>
                        <a:pt x="37" y="3"/>
                      </a:lnTo>
                      <a:lnTo>
                        <a:pt x="27" y="1"/>
                      </a:lnTo>
                      <a:lnTo>
                        <a:pt x="27" y="1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" name="Freeform 100">
                  <a:extLst>
                    <a:ext uri="{FF2B5EF4-FFF2-40B4-BE49-F238E27FC236}">
                      <a16:creationId xmlns:a16="http://schemas.microsoft.com/office/drawing/2014/main" id="{B59F024A-2B31-46A1-9FD6-F5C55783F7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25418" y="3259982"/>
                  <a:ext cx="41236" cy="44672"/>
                </a:xfrm>
                <a:custGeom>
                  <a:avLst/>
                  <a:gdLst>
                    <a:gd name="T0" fmla="*/ 2 w 24"/>
                    <a:gd name="T1" fmla="*/ 12 h 26"/>
                    <a:gd name="T2" fmla="*/ 2 w 24"/>
                    <a:gd name="T3" fmla="*/ 12 h 26"/>
                    <a:gd name="T4" fmla="*/ 5 w 24"/>
                    <a:gd name="T5" fmla="*/ 9 h 26"/>
                    <a:gd name="T6" fmla="*/ 8 w 24"/>
                    <a:gd name="T7" fmla="*/ 6 h 26"/>
                    <a:gd name="T8" fmla="*/ 11 w 24"/>
                    <a:gd name="T9" fmla="*/ 5 h 26"/>
                    <a:gd name="T10" fmla="*/ 11 w 24"/>
                    <a:gd name="T11" fmla="*/ 5 h 26"/>
                    <a:gd name="T12" fmla="*/ 15 w 24"/>
                    <a:gd name="T13" fmla="*/ 3 h 26"/>
                    <a:gd name="T14" fmla="*/ 18 w 24"/>
                    <a:gd name="T15" fmla="*/ 0 h 26"/>
                    <a:gd name="T16" fmla="*/ 18 w 24"/>
                    <a:gd name="T17" fmla="*/ 0 h 26"/>
                    <a:gd name="T18" fmla="*/ 21 w 24"/>
                    <a:gd name="T19" fmla="*/ 2 h 26"/>
                    <a:gd name="T20" fmla="*/ 22 w 24"/>
                    <a:gd name="T21" fmla="*/ 5 h 26"/>
                    <a:gd name="T22" fmla="*/ 24 w 24"/>
                    <a:gd name="T23" fmla="*/ 6 h 26"/>
                    <a:gd name="T24" fmla="*/ 24 w 24"/>
                    <a:gd name="T25" fmla="*/ 6 h 26"/>
                    <a:gd name="T26" fmla="*/ 21 w 24"/>
                    <a:gd name="T27" fmla="*/ 12 h 26"/>
                    <a:gd name="T28" fmla="*/ 18 w 24"/>
                    <a:gd name="T29" fmla="*/ 18 h 26"/>
                    <a:gd name="T30" fmla="*/ 18 w 24"/>
                    <a:gd name="T31" fmla="*/ 18 h 26"/>
                    <a:gd name="T32" fmla="*/ 18 w 24"/>
                    <a:gd name="T33" fmla="*/ 21 h 26"/>
                    <a:gd name="T34" fmla="*/ 18 w 24"/>
                    <a:gd name="T35" fmla="*/ 24 h 26"/>
                    <a:gd name="T36" fmla="*/ 16 w 24"/>
                    <a:gd name="T37" fmla="*/ 26 h 26"/>
                    <a:gd name="T38" fmla="*/ 13 w 24"/>
                    <a:gd name="T39" fmla="*/ 26 h 26"/>
                    <a:gd name="T40" fmla="*/ 13 w 24"/>
                    <a:gd name="T41" fmla="*/ 26 h 26"/>
                    <a:gd name="T42" fmla="*/ 8 w 24"/>
                    <a:gd name="T43" fmla="*/ 24 h 26"/>
                    <a:gd name="T44" fmla="*/ 5 w 24"/>
                    <a:gd name="T45" fmla="*/ 23 h 26"/>
                    <a:gd name="T46" fmla="*/ 0 w 24"/>
                    <a:gd name="T47" fmla="*/ 21 h 26"/>
                    <a:gd name="T48" fmla="*/ 2 w 24"/>
                    <a:gd name="T49" fmla="*/ 12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4" h="26">
                      <a:moveTo>
                        <a:pt x="2" y="12"/>
                      </a:moveTo>
                      <a:lnTo>
                        <a:pt x="2" y="12"/>
                      </a:lnTo>
                      <a:lnTo>
                        <a:pt x="5" y="9"/>
                      </a:lnTo>
                      <a:lnTo>
                        <a:pt x="8" y="6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5" y="3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21" y="2"/>
                      </a:lnTo>
                      <a:lnTo>
                        <a:pt x="22" y="5"/>
                      </a:lnTo>
                      <a:lnTo>
                        <a:pt x="24" y="6"/>
                      </a:lnTo>
                      <a:lnTo>
                        <a:pt x="24" y="6"/>
                      </a:lnTo>
                      <a:lnTo>
                        <a:pt x="21" y="12"/>
                      </a:lnTo>
                      <a:lnTo>
                        <a:pt x="18" y="18"/>
                      </a:lnTo>
                      <a:lnTo>
                        <a:pt x="18" y="18"/>
                      </a:lnTo>
                      <a:lnTo>
                        <a:pt x="18" y="21"/>
                      </a:lnTo>
                      <a:lnTo>
                        <a:pt x="18" y="24"/>
                      </a:lnTo>
                      <a:lnTo>
                        <a:pt x="16" y="26"/>
                      </a:lnTo>
                      <a:lnTo>
                        <a:pt x="13" y="26"/>
                      </a:lnTo>
                      <a:lnTo>
                        <a:pt x="13" y="26"/>
                      </a:lnTo>
                      <a:lnTo>
                        <a:pt x="8" y="24"/>
                      </a:lnTo>
                      <a:lnTo>
                        <a:pt x="5" y="23"/>
                      </a:lnTo>
                      <a:lnTo>
                        <a:pt x="0" y="21"/>
                      </a:lnTo>
                      <a:lnTo>
                        <a:pt x="2" y="1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" name="Freeform 102">
                  <a:extLst>
                    <a:ext uri="{FF2B5EF4-FFF2-40B4-BE49-F238E27FC236}">
                      <a16:creationId xmlns:a16="http://schemas.microsoft.com/office/drawing/2014/main" id="{5646EEA6-5BDD-4858-89D5-DEC5F7B0D4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81441" y="3328709"/>
                  <a:ext cx="285213" cy="295522"/>
                </a:xfrm>
                <a:custGeom>
                  <a:avLst/>
                  <a:gdLst>
                    <a:gd name="T0" fmla="*/ 56 w 166"/>
                    <a:gd name="T1" fmla="*/ 66 h 172"/>
                    <a:gd name="T2" fmla="*/ 67 w 166"/>
                    <a:gd name="T3" fmla="*/ 60 h 172"/>
                    <a:gd name="T4" fmla="*/ 81 w 166"/>
                    <a:gd name="T5" fmla="*/ 48 h 172"/>
                    <a:gd name="T6" fmla="*/ 83 w 166"/>
                    <a:gd name="T7" fmla="*/ 40 h 172"/>
                    <a:gd name="T8" fmla="*/ 86 w 166"/>
                    <a:gd name="T9" fmla="*/ 20 h 172"/>
                    <a:gd name="T10" fmla="*/ 89 w 166"/>
                    <a:gd name="T11" fmla="*/ 2 h 172"/>
                    <a:gd name="T12" fmla="*/ 92 w 166"/>
                    <a:gd name="T13" fmla="*/ 0 h 172"/>
                    <a:gd name="T14" fmla="*/ 102 w 166"/>
                    <a:gd name="T15" fmla="*/ 15 h 172"/>
                    <a:gd name="T16" fmla="*/ 105 w 166"/>
                    <a:gd name="T17" fmla="*/ 17 h 172"/>
                    <a:gd name="T18" fmla="*/ 118 w 166"/>
                    <a:gd name="T19" fmla="*/ 8 h 172"/>
                    <a:gd name="T20" fmla="*/ 121 w 166"/>
                    <a:gd name="T21" fmla="*/ 3 h 172"/>
                    <a:gd name="T22" fmla="*/ 129 w 166"/>
                    <a:gd name="T23" fmla="*/ 3 h 172"/>
                    <a:gd name="T24" fmla="*/ 133 w 166"/>
                    <a:gd name="T25" fmla="*/ 8 h 172"/>
                    <a:gd name="T26" fmla="*/ 136 w 166"/>
                    <a:gd name="T27" fmla="*/ 17 h 172"/>
                    <a:gd name="T28" fmla="*/ 142 w 166"/>
                    <a:gd name="T29" fmla="*/ 20 h 172"/>
                    <a:gd name="T30" fmla="*/ 154 w 166"/>
                    <a:gd name="T31" fmla="*/ 21 h 172"/>
                    <a:gd name="T32" fmla="*/ 161 w 166"/>
                    <a:gd name="T33" fmla="*/ 23 h 172"/>
                    <a:gd name="T34" fmla="*/ 166 w 166"/>
                    <a:gd name="T35" fmla="*/ 26 h 172"/>
                    <a:gd name="T36" fmla="*/ 166 w 166"/>
                    <a:gd name="T37" fmla="*/ 39 h 172"/>
                    <a:gd name="T38" fmla="*/ 155 w 166"/>
                    <a:gd name="T39" fmla="*/ 58 h 172"/>
                    <a:gd name="T40" fmla="*/ 154 w 166"/>
                    <a:gd name="T41" fmla="*/ 70 h 172"/>
                    <a:gd name="T42" fmla="*/ 154 w 166"/>
                    <a:gd name="T43" fmla="*/ 109 h 172"/>
                    <a:gd name="T44" fmla="*/ 148 w 166"/>
                    <a:gd name="T45" fmla="*/ 138 h 172"/>
                    <a:gd name="T46" fmla="*/ 135 w 166"/>
                    <a:gd name="T47" fmla="*/ 151 h 172"/>
                    <a:gd name="T48" fmla="*/ 120 w 166"/>
                    <a:gd name="T49" fmla="*/ 168 h 172"/>
                    <a:gd name="T50" fmla="*/ 104 w 166"/>
                    <a:gd name="T51" fmla="*/ 172 h 172"/>
                    <a:gd name="T52" fmla="*/ 101 w 166"/>
                    <a:gd name="T53" fmla="*/ 157 h 172"/>
                    <a:gd name="T54" fmla="*/ 95 w 166"/>
                    <a:gd name="T55" fmla="*/ 159 h 172"/>
                    <a:gd name="T56" fmla="*/ 86 w 166"/>
                    <a:gd name="T57" fmla="*/ 169 h 172"/>
                    <a:gd name="T58" fmla="*/ 77 w 166"/>
                    <a:gd name="T59" fmla="*/ 172 h 172"/>
                    <a:gd name="T60" fmla="*/ 62 w 166"/>
                    <a:gd name="T61" fmla="*/ 169 h 172"/>
                    <a:gd name="T62" fmla="*/ 61 w 166"/>
                    <a:gd name="T63" fmla="*/ 162 h 172"/>
                    <a:gd name="T64" fmla="*/ 55 w 166"/>
                    <a:gd name="T65" fmla="*/ 159 h 172"/>
                    <a:gd name="T66" fmla="*/ 50 w 166"/>
                    <a:gd name="T67" fmla="*/ 154 h 172"/>
                    <a:gd name="T68" fmla="*/ 47 w 166"/>
                    <a:gd name="T69" fmla="*/ 138 h 172"/>
                    <a:gd name="T70" fmla="*/ 37 w 166"/>
                    <a:gd name="T71" fmla="*/ 135 h 172"/>
                    <a:gd name="T72" fmla="*/ 31 w 166"/>
                    <a:gd name="T73" fmla="*/ 141 h 172"/>
                    <a:gd name="T74" fmla="*/ 25 w 166"/>
                    <a:gd name="T75" fmla="*/ 149 h 172"/>
                    <a:gd name="T76" fmla="*/ 7 w 166"/>
                    <a:gd name="T77" fmla="*/ 147 h 172"/>
                    <a:gd name="T78" fmla="*/ 1 w 166"/>
                    <a:gd name="T79" fmla="*/ 143 h 172"/>
                    <a:gd name="T80" fmla="*/ 0 w 166"/>
                    <a:gd name="T81" fmla="*/ 132 h 172"/>
                    <a:gd name="T82" fmla="*/ 6 w 166"/>
                    <a:gd name="T83" fmla="*/ 125 h 172"/>
                    <a:gd name="T84" fmla="*/ 16 w 166"/>
                    <a:gd name="T85" fmla="*/ 117 h 172"/>
                    <a:gd name="T86" fmla="*/ 25 w 166"/>
                    <a:gd name="T87" fmla="*/ 111 h 172"/>
                    <a:gd name="T88" fmla="*/ 37 w 166"/>
                    <a:gd name="T89" fmla="*/ 100 h 172"/>
                    <a:gd name="T90" fmla="*/ 44 w 166"/>
                    <a:gd name="T91" fmla="*/ 80 h 172"/>
                    <a:gd name="T92" fmla="*/ 49 w 166"/>
                    <a:gd name="T93" fmla="*/ 73 h 172"/>
                    <a:gd name="T94" fmla="*/ 55 w 166"/>
                    <a:gd name="T95" fmla="*/ 7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66" h="172">
                      <a:moveTo>
                        <a:pt x="55" y="70"/>
                      </a:moveTo>
                      <a:lnTo>
                        <a:pt x="55" y="70"/>
                      </a:lnTo>
                      <a:lnTo>
                        <a:pt x="56" y="66"/>
                      </a:lnTo>
                      <a:lnTo>
                        <a:pt x="61" y="63"/>
                      </a:lnTo>
                      <a:lnTo>
                        <a:pt x="67" y="60"/>
                      </a:lnTo>
                      <a:lnTo>
                        <a:pt x="67" y="60"/>
                      </a:lnTo>
                      <a:lnTo>
                        <a:pt x="77" y="54"/>
                      </a:lnTo>
                      <a:lnTo>
                        <a:pt x="80" y="52"/>
                      </a:lnTo>
                      <a:lnTo>
                        <a:pt x="81" y="48"/>
                      </a:lnTo>
                      <a:lnTo>
                        <a:pt x="81" y="48"/>
                      </a:lnTo>
                      <a:lnTo>
                        <a:pt x="83" y="43"/>
                      </a:lnTo>
                      <a:lnTo>
                        <a:pt x="83" y="40"/>
                      </a:lnTo>
                      <a:lnTo>
                        <a:pt x="84" y="32"/>
                      </a:lnTo>
                      <a:lnTo>
                        <a:pt x="84" y="32"/>
                      </a:lnTo>
                      <a:lnTo>
                        <a:pt x="86" y="20"/>
                      </a:lnTo>
                      <a:lnTo>
                        <a:pt x="87" y="11"/>
                      </a:lnTo>
                      <a:lnTo>
                        <a:pt x="87" y="11"/>
                      </a:lnTo>
                      <a:lnTo>
                        <a:pt x="89" y="2"/>
                      </a:lnTo>
                      <a:lnTo>
                        <a:pt x="89" y="0"/>
                      </a:lnTo>
                      <a:lnTo>
                        <a:pt x="90" y="0"/>
                      </a:lnTo>
                      <a:lnTo>
                        <a:pt x="92" y="0"/>
                      </a:lnTo>
                      <a:lnTo>
                        <a:pt x="92" y="0"/>
                      </a:lnTo>
                      <a:lnTo>
                        <a:pt x="98" y="9"/>
                      </a:lnTo>
                      <a:lnTo>
                        <a:pt x="102" y="15"/>
                      </a:lnTo>
                      <a:lnTo>
                        <a:pt x="102" y="15"/>
                      </a:lnTo>
                      <a:lnTo>
                        <a:pt x="104" y="17"/>
                      </a:lnTo>
                      <a:lnTo>
                        <a:pt x="105" y="17"/>
                      </a:lnTo>
                      <a:lnTo>
                        <a:pt x="111" y="15"/>
                      </a:lnTo>
                      <a:lnTo>
                        <a:pt x="111" y="15"/>
                      </a:lnTo>
                      <a:lnTo>
                        <a:pt x="118" y="8"/>
                      </a:lnTo>
                      <a:lnTo>
                        <a:pt x="118" y="8"/>
                      </a:lnTo>
                      <a:lnTo>
                        <a:pt x="120" y="5"/>
                      </a:lnTo>
                      <a:lnTo>
                        <a:pt x="121" y="3"/>
                      </a:lnTo>
                      <a:lnTo>
                        <a:pt x="123" y="3"/>
                      </a:lnTo>
                      <a:lnTo>
                        <a:pt x="123" y="3"/>
                      </a:lnTo>
                      <a:lnTo>
                        <a:pt x="129" y="3"/>
                      </a:lnTo>
                      <a:lnTo>
                        <a:pt x="130" y="5"/>
                      </a:lnTo>
                      <a:lnTo>
                        <a:pt x="133" y="8"/>
                      </a:lnTo>
                      <a:lnTo>
                        <a:pt x="133" y="8"/>
                      </a:lnTo>
                      <a:lnTo>
                        <a:pt x="135" y="12"/>
                      </a:lnTo>
                      <a:lnTo>
                        <a:pt x="136" y="15"/>
                      </a:lnTo>
                      <a:lnTo>
                        <a:pt x="136" y="17"/>
                      </a:lnTo>
                      <a:lnTo>
                        <a:pt x="139" y="18"/>
                      </a:lnTo>
                      <a:lnTo>
                        <a:pt x="139" y="18"/>
                      </a:lnTo>
                      <a:lnTo>
                        <a:pt x="142" y="20"/>
                      </a:lnTo>
                      <a:lnTo>
                        <a:pt x="145" y="21"/>
                      </a:lnTo>
                      <a:lnTo>
                        <a:pt x="145" y="21"/>
                      </a:lnTo>
                      <a:lnTo>
                        <a:pt x="154" y="21"/>
                      </a:lnTo>
                      <a:lnTo>
                        <a:pt x="154" y="21"/>
                      </a:lnTo>
                      <a:lnTo>
                        <a:pt x="158" y="21"/>
                      </a:lnTo>
                      <a:lnTo>
                        <a:pt x="161" y="23"/>
                      </a:lnTo>
                      <a:lnTo>
                        <a:pt x="161" y="23"/>
                      </a:lnTo>
                      <a:lnTo>
                        <a:pt x="163" y="24"/>
                      </a:lnTo>
                      <a:lnTo>
                        <a:pt x="166" y="26"/>
                      </a:lnTo>
                      <a:lnTo>
                        <a:pt x="166" y="30"/>
                      </a:lnTo>
                      <a:lnTo>
                        <a:pt x="166" y="39"/>
                      </a:lnTo>
                      <a:lnTo>
                        <a:pt x="166" y="39"/>
                      </a:lnTo>
                      <a:lnTo>
                        <a:pt x="163" y="46"/>
                      </a:lnTo>
                      <a:lnTo>
                        <a:pt x="160" y="51"/>
                      </a:lnTo>
                      <a:lnTo>
                        <a:pt x="155" y="58"/>
                      </a:lnTo>
                      <a:lnTo>
                        <a:pt x="155" y="63"/>
                      </a:lnTo>
                      <a:lnTo>
                        <a:pt x="154" y="70"/>
                      </a:lnTo>
                      <a:lnTo>
                        <a:pt x="154" y="70"/>
                      </a:lnTo>
                      <a:lnTo>
                        <a:pt x="154" y="92"/>
                      </a:lnTo>
                      <a:lnTo>
                        <a:pt x="154" y="109"/>
                      </a:lnTo>
                      <a:lnTo>
                        <a:pt x="154" y="109"/>
                      </a:lnTo>
                      <a:lnTo>
                        <a:pt x="153" y="126"/>
                      </a:lnTo>
                      <a:lnTo>
                        <a:pt x="150" y="132"/>
                      </a:lnTo>
                      <a:lnTo>
                        <a:pt x="148" y="138"/>
                      </a:lnTo>
                      <a:lnTo>
                        <a:pt x="148" y="138"/>
                      </a:lnTo>
                      <a:lnTo>
                        <a:pt x="135" y="151"/>
                      </a:lnTo>
                      <a:lnTo>
                        <a:pt x="135" y="151"/>
                      </a:lnTo>
                      <a:lnTo>
                        <a:pt x="127" y="162"/>
                      </a:lnTo>
                      <a:lnTo>
                        <a:pt x="124" y="165"/>
                      </a:lnTo>
                      <a:lnTo>
                        <a:pt x="120" y="168"/>
                      </a:lnTo>
                      <a:lnTo>
                        <a:pt x="120" y="168"/>
                      </a:lnTo>
                      <a:lnTo>
                        <a:pt x="104" y="172"/>
                      </a:lnTo>
                      <a:lnTo>
                        <a:pt x="104" y="172"/>
                      </a:lnTo>
                      <a:lnTo>
                        <a:pt x="102" y="165"/>
                      </a:lnTo>
                      <a:lnTo>
                        <a:pt x="102" y="165"/>
                      </a:lnTo>
                      <a:lnTo>
                        <a:pt x="101" y="157"/>
                      </a:lnTo>
                      <a:lnTo>
                        <a:pt x="99" y="156"/>
                      </a:lnTo>
                      <a:lnTo>
                        <a:pt x="99" y="156"/>
                      </a:lnTo>
                      <a:lnTo>
                        <a:pt x="95" y="159"/>
                      </a:lnTo>
                      <a:lnTo>
                        <a:pt x="95" y="159"/>
                      </a:lnTo>
                      <a:lnTo>
                        <a:pt x="89" y="168"/>
                      </a:lnTo>
                      <a:lnTo>
                        <a:pt x="86" y="169"/>
                      </a:lnTo>
                      <a:lnTo>
                        <a:pt x="81" y="172"/>
                      </a:lnTo>
                      <a:lnTo>
                        <a:pt x="81" y="172"/>
                      </a:lnTo>
                      <a:lnTo>
                        <a:pt x="77" y="172"/>
                      </a:lnTo>
                      <a:lnTo>
                        <a:pt x="71" y="172"/>
                      </a:lnTo>
                      <a:lnTo>
                        <a:pt x="62" y="169"/>
                      </a:lnTo>
                      <a:lnTo>
                        <a:pt x="62" y="169"/>
                      </a:lnTo>
                      <a:lnTo>
                        <a:pt x="61" y="168"/>
                      </a:lnTo>
                      <a:lnTo>
                        <a:pt x="61" y="165"/>
                      </a:lnTo>
                      <a:lnTo>
                        <a:pt x="61" y="162"/>
                      </a:lnTo>
                      <a:lnTo>
                        <a:pt x="61" y="160"/>
                      </a:lnTo>
                      <a:lnTo>
                        <a:pt x="61" y="160"/>
                      </a:lnTo>
                      <a:lnTo>
                        <a:pt x="55" y="159"/>
                      </a:lnTo>
                      <a:lnTo>
                        <a:pt x="52" y="157"/>
                      </a:lnTo>
                      <a:lnTo>
                        <a:pt x="50" y="154"/>
                      </a:lnTo>
                      <a:lnTo>
                        <a:pt x="50" y="154"/>
                      </a:lnTo>
                      <a:lnTo>
                        <a:pt x="50" y="144"/>
                      </a:lnTo>
                      <a:lnTo>
                        <a:pt x="49" y="140"/>
                      </a:lnTo>
                      <a:lnTo>
                        <a:pt x="47" y="138"/>
                      </a:lnTo>
                      <a:lnTo>
                        <a:pt x="47" y="138"/>
                      </a:lnTo>
                      <a:lnTo>
                        <a:pt x="41" y="135"/>
                      </a:lnTo>
                      <a:lnTo>
                        <a:pt x="37" y="135"/>
                      </a:lnTo>
                      <a:lnTo>
                        <a:pt x="33" y="138"/>
                      </a:lnTo>
                      <a:lnTo>
                        <a:pt x="33" y="138"/>
                      </a:lnTo>
                      <a:lnTo>
                        <a:pt x="31" y="141"/>
                      </a:lnTo>
                      <a:lnTo>
                        <a:pt x="30" y="144"/>
                      </a:lnTo>
                      <a:lnTo>
                        <a:pt x="27" y="147"/>
                      </a:lnTo>
                      <a:lnTo>
                        <a:pt x="25" y="149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7" y="147"/>
                      </a:lnTo>
                      <a:lnTo>
                        <a:pt x="3" y="146"/>
                      </a:lnTo>
                      <a:lnTo>
                        <a:pt x="1" y="144"/>
                      </a:lnTo>
                      <a:lnTo>
                        <a:pt x="1" y="143"/>
                      </a:lnTo>
                      <a:lnTo>
                        <a:pt x="1" y="143"/>
                      </a:lnTo>
                      <a:lnTo>
                        <a:pt x="0" y="135"/>
                      </a:lnTo>
                      <a:lnTo>
                        <a:pt x="0" y="132"/>
                      </a:lnTo>
                      <a:lnTo>
                        <a:pt x="1" y="129"/>
                      </a:lnTo>
                      <a:lnTo>
                        <a:pt x="1" y="129"/>
                      </a:lnTo>
                      <a:lnTo>
                        <a:pt x="6" y="125"/>
                      </a:lnTo>
                      <a:lnTo>
                        <a:pt x="12" y="122"/>
                      </a:lnTo>
                      <a:lnTo>
                        <a:pt x="12" y="122"/>
                      </a:lnTo>
                      <a:lnTo>
                        <a:pt x="16" y="117"/>
                      </a:lnTo>
                      <a:lnTo>
                        <a:pt x="21" y="113"/>
                      </a:lnTo>
                      <a:lnTo>
                        <a:pt x="21" y="113"/>
                      </a:lnTo>
                      <a:lnTo>
                        <a:pt x="25" y="111"/>
                      </a:lnTo>
                      <a:lnTo>
                        <a:pt x="28" y="110"/>
                      </a:lnTo>
                      <a:lnTo>
                        <a:pt x="33" y="107"/>
                      </a:lnTo>
                      <a:lnTo>
                        <a:pt x="37" y="100"/>
                      </a:lnTo>
                      <a:lnTo>
                        <a:pt x="37" y="100"/>
                      </a:lnTo>
                      <a:lnTo>
                        <a:pt x="43" y="86"/>
                      </a:lnTo>
                      <a:lnTo>
                        <a:pt x="44" y="80"/>
                      </a:lnTo>
                      <a:lnTo>
                        <a:pt x="44" y="80"/>
                      </a:lnTo>
                      <a:lnTo>
                        <a:pt x="46" y="76"/>
                      </a:lnTo>
                      <a:lnTo>
                        <a:pt x="49" y="73"/>
                      </a:lnTo>
                      <a:lnTo>
                        <a:pt x="49" y="73"/>
                      </a:lnTo>
                      <a:lnTo>
                        <a:pt x="55" y="70"/>
                      </a:lnTo>
                      <a:lnTo>
                        <a:pt x="55" y="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" name="Freeform 104">
                  <a:extLst>
                    <a:ext uri="{FF2B5EF4-FFF2-40B4-BE49-F238E27FC236}">
                      <a16:creationId xmlns:a16="http://schemas.microsoft.com/office/drawing/2014/main" id="{E4AFC0C2-BE33-4BC5-9B6E-258AD14DC7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76615" y="3510833"/>
                  <a:ext cx="259441" cy="324730"/>
                </a:xfrm>
                <a:custGeom>
                  <a:avLst/>
                  <a:gdLst>
                    <a:gd name="T0" fmla="*/ 16 w 151"/>
                    <a:gd name="T1" fmla="*/ 188 h 189"/>
                    <a:gd name="T2" fmla="*/ 32 w 151"/>
                    <a:gd name="T3" fmla="*/ 188 h 189"/>
                    <a:gd name="T4" fmla="*/ 57 w 151"/>
                    <a:gd name="T5" fmla="*/ 185 h 189"/>
                    <a:gd name="T6" fmla="*/ 63 w 151"/>
                    <a:gd name="T7" fmla="*/ 179 h 189"/>
                    <a:gd name="T8" fmla="*/ 66 w 151"/>
                    <a:gd name="T9" fmla="*/ 170 h 189"/>
                    <a:gd name="T10" fmla="*/ 71 w 151"/>
                    <a:gd name="T11" fmla="*/ 157 h 189"/>
                    <a:gd name="T12" fmla="*/ 88 w 151"/>
                    <a:gd name="T13" fmla="*/ 134 h 189"/>
                    <a:gd name="T14" fmla="*/ 91 w 151"/>
                    <a:gd name="T15" fmla="*/ 125 h 189"/>
                    <a:gd name="T16" fmla="*/ 87 w 151"/>
                    <a:gd name="T17" fmla="*/ 111 h 189"/>
                    <a:gd name="T18" fmla="*/ 94 w 151"/>
                    <a:gd name="T19" fmla="*/ 108 h 189"/>
                    <a:gd name="T20" fmla="*/ 128 w 151"/>
                    <a:gd name="T21" fmla="*/ 99 h 189"/>
                    <a:gd name="T22" fmla="*/ 146 w 151"/>
                    <a:gd name="T23" fmla="*/ 82 h 189"/>
                    <a:gd name="T24" fmla="*/ 149 w 151"/>
                    <a:gd name="T25" fmla="*/ 62 h 189"/>
                    <a:gd name="T26" fmla="*/ 151 w 151"/>
                    <a:gd name="T27" fmla="*/ 47 h 189"/>
                    <a:gd name="T28" fmla="*/ 149 w 151"/>
                    <a:gd name="T29" fmla="*/ 8 h 189"/>
                    <a:gd name="T30" fmla="*/ 145 w 151"/>
                    <a:gd name="T31" fmla="*/ 0 h 189"/>
                    <a:gd name="T32" fmla="*/ 140 w 151"/>
                    <a:gd name="T33" fmla="*/ 4 h 189"/>
                    <a:gd name="T34" fmla="*/ 133 w 151"/>
                    <a:gd name="T35" fmla="*/ 25 h 189"/>
                    <a:gd name="T36" fmla="*/ 130 w 151"/>
                    <a:gd name="T37" fmla="*/ 34 h 189"/>
                    <a:gd name="T38" fmla="*/ 133 w 151"/>
                    <a:gd name="T39" fmla="*/ 47 h 189"/>
                    <a:gd name="T40" fmla="*/ 133 w 151"/>
                    <a:gd name="T41" fmla="*/ 71 h 189"/>
                    <a:gd name="T42" fmla="*/ 127 w 151"/>
                    <a:gd name="T43" fmla="*/ 85 h 189"/>
                    <a:gd name="T44" fmla="*/ 111 w 151"/>
                    <a:gd name="T45" fmla="*/ 90 h 189"/>
                    <a:gd name="T46" fmla="*/ 97 w 151"/>
                    <a:gd name="T47" fmla="*/ 84 h 189"/>
                    <a:gd name="T48" fmla="*/ 96 w 151"/>
                    <a:gd name="T49" fmla="*/ 75 h 189"/>
                    <a:gd name="T50" fmla="*/ 99 w 151"/>
                    <a:gd name="T51" fmla="*/ 66 h 189"/>
                    <a:gd name="T52" fmla="*/ 109 w 151"/>
                    <a:gd name="T53" fmla="*/ 50 h 189"/>
                    <a:gd name="T54" fmla="*/ 115 w 151"/>
                    <a:gd name="T55" fmla="*/ 31 h 189"/>
                    <a:gd name="T56" fmla="*/ 111 w 151"/>
                    <a:gd name="T57" fmla="*/ 29 h 189"/>
                    <a:gd name="T58" fmla="*/ 102 w 151"/>
                    <a:gd name="T59" fmla="*/ 37 h 189"/>
                    <a:gd name="T60" fmla="*/ 87 w 151"/>
                    <a:gd name="T61" fmla="*/ 51 h 189"/>
                    <a:gd name="T62" fmla="*/ 81 w 151"/>
                    <a:gd name="T63" fmla="*/ 53 h 189"/>
                    <a:gd name="T64" fmla="*/ 78 w 151"/>
                    <a:gd name="T65" fmla="*/ 48 h 189"/>
                    <a:gd name="T66" fmla="*/ 71 w 151"/>
                    <a:gd name="T67" fmla="*/ 35 h 189"/>
                    <a:gd name="T68" fmla="*/ 66 w 151"/>
                    <a:gd name="T69" fmla="*/ 38 h 189"/>
                    <a:gd name="T70" fmla="*/ 68 w 151"/>
                    <a:gd name="T71" fmla="*/ 62 h 189"/>
                    <a:gd name="T72" fmla="*/ 66 w 151"/>
                    <a:gd name="T73" fmla="*/ 69 h 189"/>
                    <a:gd name="T74" fmla="*/ 59 w 151"/>
                    <a:gd name="T75" fmla="*/ 71 h 189"/>
                    <a:gd name="T76" fmla="*/ 50 w 151"/>
                    <a:gd name="T77" fmla="*/ 66 h 189"/>
                    <a:gd name="T78" fmla="*/ 42 w 151"/>
                    <a:gd name="T79" fmla="*/ 65 h 189"/>
                    <a:gd name="T80" fmla="*/ 34 w 151"/>
                    <a:gd name="T81" fmla="*/ 81 h 189"/>
                    <a:gd name="T82" fmla="*/ 34 w 151"/>
                    <a:gd name="T83" fmla="*/ 112 h 189"/>
                    <a:gd name="T84" fmla="*/ 35 w 151"/>
                    <a:gd name="T85" fmla="*/ 133 h 189"/>
                    <a:gd name="T86" fmla="*/ 29 w 151"/>
                    <a:gd name="T87" fmla="*/ 148 h 189"/>
                    <a:gd name="T88" fmla="*/ 20 w 151"/>
                    <a:gd name="T89" fmla="*/ 157 h 189"/>
                    <a:gd name="T90" fmla="*/ 0 w 151"/>
                    <a:gd name="T91" fmla="*/ 174 h 1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1" h="189">
                      <a:moveTo>
                        <a:pt x="10" y="186"/>
                      </a:moveTo>
                      <a:lnTo>
                        <a:pt x="10" y="186"/>
                      </a:lnTo>
                      <a:lnTo>
                        <a:pt x="16" y="188"/>
                      </a:lnTo>
                      <a:lnTo>
                        <a:pt x="23" y="189"/>
                      </a:lnTo>
                      <a:lnTo>
                        <a:pt x="32" y="188"/>
                      </a:lnTo>
                      <a:lnTo>
                        <a:pt x="32" y="188"/>
                      </a:lnTo>
                      <a:lnTo>
                        <a:pt x="53" y="185"/>
                      </a:lnTo>
                      <a:lnTo>
                        <a:pt x="53" y="185"/>
                      </a:lnTo>
                      <a:lnTo>
                        <a:pt x="57" y="185"/>
                      </a:lnTo>
                      <a:lnTo>
                        <a:pt x="59" y="186"/>
                      </a:lnTo>
                      <a:lnTo>
                        <a:pt x="60" y="185"/>
                      </a:lnTo>
                      <a:lnTo>
                        <a:pt x="63" y="179"/>
                      </a:lnTo>
                      <a:lnTo>
                        <a:pt x="63" y="179"/>
                      </a:lnTo>
                      <a:lnTo>
                        <a:pt x="65" y="174"/>
                      </a:lnTo>
                      <a:lnTo>
                        <a:pt x="66" y="170"/>
                      </a:lnTo>
                      <a:lnTo>
                        <a:pt x="68" y="164"/>
                      </a:lnTo>
                      <a:lnTo>
                        <a:pt x="71" y="157"/>
                      </a:lnTo>
                      <a:lnTo>
                        <a:pt x="71" y="157"/>
                      </a:lnTo>
                      <a:lnTo>
                        <a:pt x="77" y="148"/>
                      </a:lnTo>
                      <a:lnTo>
                        <a:pt x="82" y="140"/>
                      </a:lnTo>
                      <a:lnTo>
                        <a:pt x="88" y="134"/>
                      </a:lnTo>
                      <a:lnTo>
                        <a:pt x="90" y="130"/>
                      </a:lnTo>
                      <a:lnTo>
                        <a:pt x="91" y="125"/>
                      </a:lnTo>
                      <a:lnTo>
                        <a:pt x="91" y="125"/>
                      </a:lnTo>
                      <a:lnTo>
                        <a:pt x="90" y="118"/>
                      </a:lnTo>
                      <a:lnTo>
                        <a:pt x="87" y="112"/>
                      </a:lnTo>
                      <a:lnTo>
                        <a:pt x="87" y="111"/>
                      </a:lnTo>
                      <a:lnTo>
                        <a:pt x="88" y="109"/>
                      </a:lnTo>
                      <a:lnTo>
                        <a:pt x="94" y="108"/>
                      </a:lnTo>
                      <a:lnTo>
                        <a:pt x="94" y="108"/>
                      </a:lnTo>
                      <a:lnTo>
                        <a:pt x="112" y="106"/>
                      </a:lnTo>
                      <a:lnTo>
                        <a:pt x="119" y="105"/>
                      </a:lnTo>
                      <a:lnTo>
                        <a:pt x="128" y="99"/>
                      </a:lnTo>
                      <a:lnTo>
                        <a:pt x="128" y="99"/>
                      </a:lnTo>
                      <a:lnTo>
                        <a:pt x="142" y="87"/>
                      </a:lnTo>
                      <a:lnTo>
                        <a:pt x="146" y="82"/>
                      </a:lnTo>
                      <a:lnTo>
                        <a:pt x="148" y="75"/>
                      </a:lnTo>
                      <a:lnTo>
                        <a:pt x="148" y="75"/>
                      </a:lnTo>
                      <a:lnTo>
                        <a:pt x="149" y="62"/>
                      </a:lnTo>
                      <a:lnTo>
                        <a:pt x="149" y="56"/>
                      </a:lnTo>
                      <a:lnTo>
                        <a:pt x="151" y="47"/>
                      </a:lnTo>
                      <a:lnTo>
                        <a:pt x="151" y="47"/>
                      </a:lnTo>
                      <a:lnTo>
                        <a:pt x="151" y="25"/>
                      </a:lnTo>
                      <a:lnTo>
                        <a:pt x="151" y="25"/>
                      </a:lnTo>
                      <a:lnTo>
                        <a:pt x="149" y="8"/>
                      </a:lnTo>
                      <a:lnTo>
                        <a:pt x="148" y="0"/>
                      </a:lnTo>
                      <a:lnTo>
                        <a:pt x="148" y="0"/>
                      </a:lnTo>
                      <a:lnTo>
                        <a:pt x="145" y="0"/>
                      </a:lnTo>
                      <a:lnTo>
                        <a:pt x="142" y="0"/>
                      </a:lnTo>
                      <a:lnTo>
                        <a:pt x="140" y="4"/>
                      </a:lnTo>
                      <a:lnTo>
                        <a:pt x="140" y="4"/>
                      </a:lnTo>
                      <a:lnTo>
                        <a:pt x="139" y="13"/>
                      </a:lnTo>
                      <a:lnTo>
                        <a:pt x="137" y="19"/>
                      </a:lnTo>
                      <a:lnTo>
                        <a:pt x="133" y="25"/>
                      </a:lnTo>
                      <a:lnTo>
                        <a:pt x="133" y="25"/>
                      </a:lnTo>
                      <a:lnTo>
                        <a:pt x="130" y="31"/>
                      </a:lnTo>
                      <a:lnTo>
                        <a:pt x="130" y="34"/>
                      </a:lnTo>
                      <a:lnTo>
                        <a:pt x="131" y="38"/>
                      </a:lnTo>
                      <a:lnTo>
                        <a:pt x="131" y="38"/>
                      </a:lnTo>
                      <a:lnTo>
                        <a:pt x="133" y="47"/>
                      </a:lnTo>
                      <a:lnTo>
                        <a:pt x="133" y="62"/>
                      </a:lnTo>
                      <a:lnTo>
                        <a:pt x="133" y="62"/>
                      </a:lnTo>
                      <a:lnTo>
                        <a:pt x="133" y="71"/>
                      </a:lnTo>
                      <a:lnTo>
                        <a:pt x="133" y="78"/>
                      </a:lnTo>
                      <a:lnTo>
                        <a:pt x="130" y="82"/>
                      </a:lnTo>
                      <a:lnTo>
                        <a:pt x="127" y="85"/>
                      </a:lnTo>
                      <a:lnTo>
                        <a:pt x="127" y="85"/>
                      </a:lnTo>
                      <a:lnTo>
                        <a:pt x="115" y="90"/>
                      </a:lnTo>
                      <a:lnTo>
                        <a:pt x="111" y="90"/>
                      </a:lnTo>
                      <a:lnTo>
                        <a:pt x="105" y="88"/>
                      </a:lnTo>
                      <a:lnTo>
                        <a:pt x="105" y="88"/>
                      </a:lnTo>
                      <a:lnTo>
                        <a:pt x="97" y="84"/>
                      </a:lnTo>
                      <a:lnTo>
                        <a:pt x="96" y="81"/>
                      </a:lnTo>
                      <a:lnTo>
                        <a:pt x="96" y="75"/>
                      </a:lnTo>
                      <a:lnTo>
                        <a:pt x="96" y="75"/>
                      </a:lnTo>
                      <a:lnTo>
                        <a:pt x="97" y="71"/>
                      </a:lnTo>
                      <a:lnTo>
                        <a:pt x="97" y="68"/>
                      </a:lnTo>
                      <a:lnTo>
                        <a:pt x="99" y="66"/>
                      </a:lnTo>
                      <a:lnTo>
                        <a:pt x="102" y="60"/>
                      </a:lnTo>
                      <a:lnTo>
                        <a:pt x="102" y="60"/>
                      </a:lnTo>
                      <a:lnTo>
                        <a:pt x="109" y="50"/>
                      </a:lnTo>
                      <a:lnTo>
                        <a:pt x="114" y="43"/>
                      </a:lnTo>
                      <a:lnTo>
                        <a:pt x="114" y="43"/>
                      </a:lnTo>
                      <a:lnTo>
                        <a:pt x="115" y="31"/>
                      </a:lnTo>
                      <a:lnTo>
                        <a:pt x="115" y="26"/>
                      </a:lnTo>
                      <a:lnTo>
                        <a:pt x="115" y="26"/>
                      </a:lnTo>
                      <a:lnTo>
                        <a:pt x="111" y="29"/>
                      </a:lnTo>
                      <a:lnTo>
                        <a:pt x="106" y="32"/>
                      </a:lnTo>
                      <a:lnTo>
                        <a:pt x="102" y="37"/>
                      </a:lnTo>
                      <a:lnTo>
                        <a:pt x="102" y="37"/>
                      </a:lnTo>
                      <a:lnTo>
                        <a:pt x="94" y="45"/>
                      </a:lnTo>
                      <a:lnTo>
                        <a:pt x="91" y="50"/>
                      </a:lnTo>
                      <a:lnTo>
                        <a:pt x="87" y="51"/>
                      </a:lnTo>
                      <a:lnTo>
                        <a:pt x="87" y="51"/>
                      </a:lnTo>
                      <a:lnTo>
                        <a:pt x="84" y="53"/>
                      </a:lnTo>
                      <a:lnTo>
                        <a:pt x="81" y="53"/>
                      </a:lnTo>
                      <a:lnTo>
                        <a:pt x="79" y="53"/>
                      </a:lnTo>
                      <a:lnTo>
                        <a:pt x="78" y="48"/>
                      </a:lnTo>
                      <a:lnTo>
                        <a:pt x="78" y="48"/>
                      </a:lnTo>
                      <a:lnTo>
                        <a:pt x="77" y="37"/>
                      </a:lnTo>
                      <a:lnTo>
                        <a:pt x="77" y="37"/>
                      </a:lnTo>
                      <a:lnTo>
                        <a:pt x="71" y="35"/>
                      </a:lnTo>
                      <a:lnTo>
                        <a:pt x="68" y="35"/>
                      </a:lnTo>
                      <a:lnTo>
                        <a:pt x="66" y="37"/>
                      </a:lnTo>
                      <a:lnTo>
                        <a:pt x="66" y="38"/>
                      </a:lnTo>
                      <a:lnTo>
                        <a:pt x="66" y="38"/>
                      </a:lnTo>
                      <a:lnTo>
                        <a:pt x="68" y="51"/>
                      </a:lnTo>
                      <a:lnTo>
                        <a:pt x="68" y="62"/>
                      </a:lnTo>
                      <a:lnTo>
                        <a:pt x="68" y="62"/>
                      </a:lnTo>
                      <a:lnTo>
                        <a:pt x="68" y="66"/>
                      </a:lnTo>
                      <a:lnTo>
                        <a:pt x="66" y="69"/>
                      </a:lnTo>
                      <a:lnTo>
                        <a:pt x="63" y="71"/>
                      </a:lnTo>
                      <a:lnTo>
                        <a:pt x="59" y="71"/>
                      </a:lnTo>
                      <a:lnTo>
                        <a:pt x="59" y="71"/>
                      </a:lnTo>
                      <a:lnTo>
                        <a:pt x="54" y="69"/>
                      </a:lnTo>
                      <a:lnTo>
                        <a:pt x="51" y="68"/>
                      </a:lnTo>
                      <a:lnTo>
                        <a:pt x="50" y="66"/>
                      </a:lnTo>
                      <a:lnTo>
                        <a:pt x="47" y="60"/>
                      </a:lnTo>
                      <a:lnTo>
                        <a:pt x="47" y="60"/>
                      </a:lnTo>
                      <a:lnTo>
                        <a:pt x="42" y="65"/>
                      </a:lnTo>
                      <a:lnTo>
                        <a:pt x="35" y="74"/>
                      </a:lnTo>
                      <a:lnTo>
                        <a:pt x="35" y="74"/>
                      </a:lnTo>
                      <a:lnTo>
                        <a:pt x="34" y="81"/>
                      </a:lnTo>
                      <a:lnTo>
                        <a:pt x="34" y="91"/>
                      </a:lnTo>
                      <a:lnTo>
                        <a:pt x="34" y="112"/>
                      </a:lnTo>
                      <a:lnTo>
                        <a:pt x="34" y="112"/>
                      </a:lnTo>
                      <a:lnTo>
                        <a:pt x="35" y="120"/>
                      </a:lnTo>
                      <a:lnTo>
                        <a:pt x="35" y="127"/>
                      </a:lnTo>
                      <a:lnTo>
                        <a:pt x="35" y="133"/>
                      </a:lnTo>
                      <a:lnTo>
                        <a:pt x="34" y="140"/>
                      </a:lnTo>
                      <a:lnTo>
                        <a:pt x="34" y="140"/>
                      </a:lnTo>
                      <a:lnTo>
                        <a:pt x="29" y="148"/>
                      </a:lnTo>
                      <a:lnTo>
                        <a:pt x="25" y="154"/>
                      </a:lnTo>
                      <a:lnTo>
                        <a:pt x="25" y="154"/>
                      </a:lnTo>
                      <a:lnTo>
                        <a:pt x="20" y="157"/>
                      </a:lnTo>
                      <a:lnTo>
                        <a:pt x="17" y="158"/>
                      </a:lnTo>
                      <a:lnTo>
                        <a:pt x="13" y="160"/>
                      </a:lnTo>
                      <a:lnTo>
                        <a:pt x="0" y="174"/>
                      </a:lnTo>
                      <a:lnTo>
                        <a:pt x="10" y="186"/>
                      </a:lnTo>
                      <a:lnTo>
                        <a:pt x="10" y="18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" name="Freeform 105">
                  <a:extLst>
                    <a:ext uri="{FF2B5EF4-FFF2-40B4-BE49-F238E27FC236}">
                      <a16:creationId xmlns:a16="http://schemas.microsoft.com/office/drawing/2014/main" id="{EC992AF0-FE53-479B-84FC-7466EE609B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37774" y="3385408"/>
                  <a:ext cx="46391" cy="73880"/>
                </a:xfrm>
                <a:custGeom>
                  <a:avLst/>
                  <a:gdLst>
                    <a:gd name="T0" fmla="*/ 2 w 27"/>
                    <a:gd name="T1" fmla="*/ 7 h 43"/>
                    <a:gd name="T2" fmla="*/ 2 w 27"/>
                    <a:gd name="T3" fmla="*/ 7 h 43"/>
                    <a:gd name="T4" fmla="*/ 3 w 27"/>
                    <a:gd name="T5" fmla="*/ 1 h 43"/>
                    <a:gd name="T6" fmla="*/ 4 w 27"/>
                    <a:gd name="T7" fmla="*/ 0 h 43"/>
                    <a:gd name="T8" fmla="*/ 9 w 27"/>
                    <a:gd name="T9" fmla="*/ 0 h 43"/>
                    <a:gd name="T10" fmla="*/ 9 w 27"/>
                    <a:gd name="T11" fmla="*/ 0 h 43"/>
                    <a:gd name="T12" fmla="*/ 15 w 27"/>
                    <a:gd name="T13" fmla="*/ 1 h 43"/>
                    <a:gd name="T14" fmla="*/ 21 w 27"/>
                    <a:gd name="T15" fmla="*/ 7 h 43"/>
                    <a:gd name="T16" fmla="*/ 21 w 27"/>
                    <a:gd name="T17" fmla="*/ 7 h 43"/>
                    <a:gd name="T18" fmla="*/ 27 w 27"/>
                    <a:gd name="T19" fmla="*/ 16 h 43"/>
                    <a:gd name="T20" fmla="*/ 27 w 27"/>
                    <a:gd name="T21" fmla="*/ 19 h 43"/>
                    <a:gd name="T22" fmla="*/ 25 w 27"/>
                    <a:gd name="T23" fmla="*/ 21 h 43"/>
                    <a:gd name="T24" fmla="*/ 25 w 27"/>
                    <a:gd name="T25" fmla="*/ 21 h 43"/>
                    <a:gd name="T26" fmla="*/ 21 w 27"/>
                    <a:gd name="T27" fmla="*/ 28 h 43"/>
                    <a:gd name="T28" fmla="*/ 19 w 27"/>
                    <a:gd name="T29" fmla="*/ 34 h 43"/>
                    <a:gd name="T30" fmla="*/ 19 w 27"/>
                    <a:gd name="T31" fmla="*/ 34 h 43"/>
                    <a:gd name="T32" fmla="*/ 19 w 27"/>
                    <a:gd name="T33" fmla="*/ 38 h 43"/>
                    <a:gd name="T34" fmla="*/ 18 w 27"/>
                    <a:gd name="T35" fmla="*/ 41 h 43"/>
                    <a:gd name="T36" fmla="*/ 16 w 27"/>
                    <a:gd name="T37" fmla="*/ 43 h 43"/>
                    <a:gd name="T38" fmla="*/ 16 w 27"/>
                    <a:gd name="T39" fmla="*/ 43 h 43"/>
                    <a:gd name="T40" fmla="*/ 13 w 27"/>
                    <a:gd name="T41" fmla="*/ 43 h 43"/>
                    <a:gd name="T42" fmla="*/ 10 w 27"/>
                    <a:gd name="T43" fmla="*/ 41 h 43"/>
                    <a:gd name="T44" fmla="*/ 7 w 27"/>
                    <a:gd name="T45" fmla="*/ 38 h 43"/>
                    <a:gd name="T46" fmla="*/ 6 w 27"/>
                    <a:gd name="T47" fmla="*/ 34 h 43"/>
                    <a:gd name="T48" fmla="*/ 6 w 27"/>
                    <a:gd name="T49" fmla="*/ 34 h 43"/>
                    <a:gd name="T50" fmla="*/ 2 w 27"/>
                    <a:gd name="T51" fmla="*/ 25 h 43"/>
                    <a:gd name="T52" fmla="*/ 0 w 27"/>
                    <a:gd name="T53" fmla="*/ 18 h 43"/>
                    <a:gd name="T54" fmla="*/ 0 w 27"/>
                    <a:gd name="T55" fmla="*/ 18 h 43"/>
                    <a:gd name="T56" fmla="*/ 2 w 27"/>
                    <a:gd name="T57" fmla="*/ 7 h 43"/>
                    <a:gd name="T58" fmla="*/ 2 w 27"/>
                    <a:gd name="T59" fmla="*/ 7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7" h="43">
                      <a:moveTo>
                        <a:pt x="2" y="7"/>
                      </a:moveTo>
                      <a:lnTo>
                        <a:pt x="2" y="7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9" y="0"/>
                      </a:lnTo>
                      <a:lnTo>
                        <a:pt x="9" y="0"/>
                      </a:lnTo>
                      <a:lnTo>
                        <a:pt x="15" y="1"/>
                      </a:lnTo>
                      <a:lnTo>
                        <a:pt x="21" y="7"/>
                      </a:lnTo>
                      <a:lnTo>
                        <a:pt x="21" y="7"/>
                      </a:lnTo>
                      <a:lnTo>
                        <a:pt x="27" y="16"/>
                      </a:lnTo>
                      <a:lnTo>
                        <a:pt x="27" y="19"/>
                      </a:lnTo>
                      <a:lnTo>
                        <a:pt x="25" y="21"/>
                      </a:lnTo>
                      <a:lnTo>
                        <a:pt x="25" y="21"/>
                      </a:lnTo>
                      <a:lnTo>
                        <a:pt x="21" y="28"/>
                      </a:lnTo>
                      <a:lnTo>
                        <a:pt x="19" y="34"/>
                      </a:lnTo>
                      <a:lnTo>
                        <a:pt x="19" y="34"/>
                      </a:lnTo>
                      <a:lnTo>
                        <a:pt x="19" y="38"/>
                      </a:lnTo>
                      <a:lnTo>
                        <a:pt x="18" y="41"/>
                      </a:lnTo>
                      <a:lnTo>
                        <a:pt x="16" y="43"/>
                      </a:lnTo>
                      <a:lnTo>
                        <a:pt x="16" y="43"/>
                      </a:lnTo>
                      <a:lnTo>
                        <a:pt x="13" y="43"/>
                      </a:lnTo>
                      <a:lnTo>
                        <a:pt x="10" y="41"/>
                      </a:lnTo>
                      <a:lnTo>
                        <a:pt x="7" y="38"/>
                      </a:lnTo>
                      <a:lnTo>
                        <a:pt x="6" y="34"/>
                      </a:lnTo>
                      <a:lnTo>
                        <a:pt x="6" y="34"/>
                      </a:lnTo>
                      <a:lnTo>
                        <a:pt x="2" y="25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7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Freeform 106">
                  <a:extLst>
                    <a:ext uri="{FF2B5EF4-FFF2-40B4-BE49-F238E27FC236}">
                      <a16:creationId xmlns:a16="http://schemas.microsoft.com/office/drawing/2014/main" id="{94FC9587-7631-4187-BAF3-6936ABAC92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84165" y="3407743"/>
                  <a:ext cx="101371" cy="121988"/>
                </a:xfrm>
                <a:custGeom>
                  <a:avLst/>
                  <a:gdLst>
                    <a:gd name="T0" fmla="*/ 28 w 59"/>
                    <a:gd name="T1" fmla="*/ 31 h 71"/>
                    <a:gd name="T2" fmla="*/ 28 w 59"/>
                    <a:gd name="T3" fmla="*/ 31 h 71"/>
                    <a:gd name="T4" fmla="*/ 37 w 59"/>
                    <a:gd name="T5" fmla="*/ 23 h 71"/>
                    <a:gd name="T6" fmla="*/ 46 w 59"/>
                    <a:gd name="T7" fmla="*/ 12 h 71"/>
                    <a:gd name="T8" fmla="*/ 46 w 59"/>
                    <a:gd name="T9" fmla="*/ 12 h 71"/>
                    <a:gd name="T10" fmla="*/ 47 w 59"/>
                    <a:gd name="T11" fmla="*/ 5 h 71"/>
                    <a:gd name="T12" fmla="*/ 49 w 59"/>
                    <a:gd name="T13" fmla="*/ 2 h 71"/>
                    <a:gd name="T14" fmla="*/ 50 w 59"/>
                    <a:gd name="T15" fmla="*/ 0 h 71"/>
                    <a:gd name="T16" fmla="*/ 50 w 59"/>
                    <a:gd name="T17" fmla="*/ 0 h 71"/>
                    <a:gd name="T18" fmla="*/ 53 w 59"/>
                    <a:gd name="T19" fmla="*/ 2 h 71"/>
                    <a:gd name="T20" fmla="*/ 56 w 59"/>
                    <a:gd name="T21" fmla="*/ 3 h 71"/>
                    <a:gd name="T22" fmla="*/ 57 w 59"/>
                    <a:gd name="T23" fmla="*/ 6 h 71"/>
                    <a:gd name="T24" fmla="*/ 59 w 59"/>
                    <a:gd name="T25" fmla="*/ 12 h 71"/>
                    <a:gd name="T26" fmla="*/ 59 w 59"/>
                    <a:gd name="T27" fmla="*/ 12 h 71"/>
                    <a:gd name="T28" fmla="*/ 59 w 59"/>
                    <a:gd name="T29" fmla="*/ 18 h 71"/>
                    <a:gd name="T30" fmla="*/ 57 w 59"/>
                    <a:gd name="T31" fmla="*/ 24 h 71"/>
                    <a:gd name="T32" fmla="*/ 53 w 59"/>
                    <a:gd name="T33" fmla="*/ 33 h 71"/>
                    <a:gd name="T34" fmla="*/ 53 w 59"/>
                    <a:gd name="T35" fmla="*/ 33 h 71"/>
                    <a:gd name="T36" fmla="*/ 52 w 59"/>
                    <a:gd name="T37" fmla="*/ 36 h 71"/>
                    <a:gd name="T38" fmla="*/ 49 w 59"/>
                    <a:gd name="T39" fmla="*/ 37 h 71"/>
                    <a:gd name="T40" fmla="*/ 47 w 59"/>
                    <a:gd name="T41" fmla="*/ 40 h 71"/>
                    <a:gd name="T42" fmla="*/ 46 w 59"/>
                    <a:gd name="T43" fmla="*/ 45 h 71"/>
                    <a:gd name="T44" fmla="*/ 46 w 59"/>
                    <a:gd name="T45" fmla="*/ 45 h 71"/>
                    <a:gd name="T46" fmla="*/ 46 w 59"/>
                    <a:gd name="T47" fmla="*/ 54 h 71"/>
                    <a:gd name="T48" fmla="*/ 47 w 59"/>
                    <a:gd name="T49" fmla="*/ 57 h 71"/>
                    <a:gd name="T50" fmla="*/ 49 w 59"/>
                    <a:gd name="T51" fmla="*/ 61 h 71"/>
                    <a:gd name="T52" fmla="*/ 49 w 59"/>
                    <a:gd name="T53" fmla="*/ 61 h 71"/>
                    <a:gd name="T54" fmla="*/ 50 w 59"/>
                    <a:gd name="T55" fmla="*/ 65 h 71"/>
                    <a:gd name="T56" fmla="*/ 50 w 59"/>
                    <a:gd name="T57" fmla="*/ 68 h 71"/>
                    <a:gd name="T58" fmla="*/ 49 w 59"/>
                    <a:gd name="T59" fmla="*/ 71 h 71"/>
                    <a:gd name="T60" fmla="*/ 47 w 59"/>
                    <a:gd name="T61" fmla="*/ 71 h 71"/>
                    <a:gd name="T62" fmla="*/ 47 w 59"/>
                    <a:gd name="T63" fmla="*/ 71 h 71"/>
                    <a:gd name="T64" fmla="*/ 41 w 59"/>
                    <a:gd name="T65" fmla="*/ 70 h 71"/>
                    <a:gd name="T66" fmla="*/ 38 w 59"/>
                    <a:gd name="T67" fmla="*/ 67 h 71"/>
                    <a:gd name="T68" fmla="*/ 37 w 59"/>
                    <a:gd name="T69" fmla="*/ 65 h 71"/>
                    <a:gd name="T70" fmla="*/ 37 w 59"/>
                    <a:gd name="T71" fmla="*/ 65 h 71"/>
                    <a:gd name="T72" fmla="*/ 34 w 59"/>
                    <a:gd name="T73" fmla="*/ 57 h 71"/>
                    <a:gd name="T74" fmla="*/ 34 w 59"/>
                    <a:gd name="T75" fmla="*/ 52 h 71"/>
                    <a:gd name="T76" fmla="*/ 34 w 59"/>
                    <a:gd name="T77" fmla="*/ 52 h 71"/>
                    <a:gd name="T78" fmla="*/ 29 w 59"/>
                    <a:gd name="T79" fmla="*/ 52 h 71"/>
                    <a:gd name="T80" fmla="*/ 26 w 59"/>
                    <a:gd name="T81" fmla="*/ 54 h 71"/>
                    <a:gd name="T82" fmla="*/ 25 w 59"/>
                    <a:gd name="T83" fmla="*/ 54 h 71"/>
                    <a:gd name="T84" fmla="*/ 25 w 59"/>
                    <a:gd name="T85" fmla="*/ 54 h 71"/>
                    <a:gd name="T86" fmla="*/ 20 w 59"/>
                    <a:gd name="T87" fmla="*/ 61 h 71"/>
                    <a:gd name="T88" fmla="*/ 17 w 59"/>
                    <a:gd name="T89" fmla="*/ 65 h 71"/>
                    <a:gd name="T90" fmla="*/ 13 w 59"/>
                    <a:gd name="T91" fmla="*/ 67 h 71"/>
                    <a:gd name="T92" fmla="*/ 13 w 59"/>
                    <a:gd name="T93" fmla="*/ 67 h 71"/>
                    <a:gd name="T94" fmla="*/ 6 w 59"/>
                    <a:gd name="T95" fmla="*/ 65 h 71"/>
                    <a:gd name="T96" fmla="*/ 1 w 59"/>
                    <a:gd name="T97" fmla="*/ 64 h 71"/>
                    <a:gd name="T98" fmla="*/ 0 w 59"/>
                    <a:gd name="T99" fmla="*/ 63 h 71"/>
                    <a:gd name="T100" fmla="*/ 0 w 59"/>
                    <a:gd name="T101" fmla="*/ 63 h 71"/>
                    <a:gd name="T102" fmla="*/ 1 w 59"/>
                    <a:gd name="T103" fmla="*/ 57 h 71"/>
                    <a:gd name="T104" fmla="*/ 3 w 59"/>
                    <a:gd name="T105" fmla="*/ 54 h 71"/>
                    <a:gd name="T106" fmla="*/ 4 w 59"/>
                    <a:gd name="T107" fmla="*/ 51 h 71"/>
                    <a:gd name="T108" fmla="*/ 4 w 59"/>
                    <a:gd name="T109" fmla="*/ 51 h 71"/>
                    <a:gd name="T110" fmla="*/ 17 w 59"/>
                    <a:gd name="T111" fmla="*/ 45 h 71"/>
                    <a:gd name="T112" fmla="*/ 23 w 59"/>
                    <a:gd name="T113" fmla="*/ 37 h 71"/>
                    <a:gd name="T114" fmla="*/ 28 w 59"/>
                    <a:gd name="T115" fmla="*/ 31 h 71"/>
                    <a:gd name="T116" fmla="*/ 28 w 59"/>
                    <a:gd name="T117" fmla="*/ 31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9" h="71">
                      <a:moveTo>
                        <a:pt x="28" y="31"/>
                      </a:moveTo>
                      <a:lnTo>
                        <a:pt x="28" y="31"/>
                      </a:lnTo>
                      <a:lnTo>
                        <a:pt x="37" y="23"/>
                      </a:lnTo>
                      <a:lnTo>
                        <a:pt x="46" y="12"/>
                      </a:lnTo>
                      <a:lnTo>
                        <a:pt x="46" y="12"/>
                      </a:lnTo>
                      <a:lnTo>
                        <a:pt x="47" y="5"/>
                      </a:lnTo>
                      <a:lnTo>
                        <a:pt x="49" y="2"/>
                      </a:lnTo>
                      <a:lnTo>
                        <a:pt x="50" y="0"/>
                      </a:lnTo>
                      <a:lnTo>
                        <a:pt x="50" y="0"/>
                      </a:lnTo>
                      <a:lnTo>
                        <a:pt x="53" y="2"/>
                      </a:lnTo>
                      <a:lnTo>
                        <a:pt x="56" y="3"/>
                      </a:lnTo>
                      <a:lnTo>
                        <a:pt x="57" y="6"/>
                      </a:lnTo>
                      <a:lnTo>
                        <a:pt x="59" y="12"/>
                      </a:lnTo>
                      <a:lnTo>
                        <a:pt x="59" y="12"/>
                      </a:lnTo>
                      <a:lnTo>
                        <a:pt x="59" y="18"/>
                      </a:lnTo>
                      <a:lnTo>
                        <a:pt x="57" y="24"/>
                      </a:lnTo>
                      <a:lnTo>
                        <a:pt x="53" y="33"/>
                      </a:lnTo>
                      <a:lnTo>
                        <a:pt x="53" y="33"/>
                      </a:lnTo>
                      <a:lnTo>
                        <a:pt x="52" y="36"/>
                      </a:lnTo>
                      <a:lnTo>
                        <a:pt x="49" y="37"/>
                      </a:lnTo>
                      <a:lnTo>
                        <a:pt x="47" y="40"/>
                      </a:lnTo>
                      <a:lnTo>
                        <a:pt x="46" y="45"/>
                      </a:lnTo>
                      <a:lnTo>
                        <a:pt x="46" y="45"/>
                      </a:lnTo>
                      <a:lnTo>
                        <a:pt x="46" y="54"/>
                      </a:lnTo>
                      <a:lnTo>
                        <a:pt x="47" y="57"/>
                      </a:lnTo>
                      <a:lnTo>
                        <a:pt x="49" y="61"/>
                      </a:lnTo>
                      <a:lnTo>
                        <a:pt x="49" y="61"/>
                      </a:lnTo>
                      <a:lnTo>
                        <a:pt x="50" y="65"/>
                      </a:lnTo>
                      <a:lnTo>
                        <a:pt x="50" y="68"/>
                      </a:lnTo>
                      <a:lnTo>
                        <a:pt x="49" y="71"/>
                      </a:lnTo>
                      <a:lnTo>
                        <a:pt x="47" y="71"/>
                      </a:lnTo>
                      <a:lnTo>
                        <a:pt x="47" y="71"/>
                      </a:lnTo>
                      <a:lnTo>
                        <a:pt x="41" y="70"/>
                      </a:lnTo>
                      <a:lnTo>
                        <a:pt x="38" y="67"/>
                      </a:lnTo>
                      <a:lnTo>
                        <a:pt x="37" y="65"/>
                      </a:lnTo>
                      <a:lnTo>
                        <a:pt x="37" y="65"/>
                      </a:lnTo>
                      <a:lnTo>
                        <a:pt x="34" y="57"/>
                      </a:lnTo>
                      <a:lnTo>
                        <a:pt x="34" y="52"/>
                      </a:lnTo>
                      <a:lnTo>
                        <a:pt x="34" y="52"/>
                      </a:lnTo>
                      <a:lnTo>
                        <a:pt x="29" y="52"/>
                      </a:lnTo>
                      <a:lnTo>
                        <a:pt x="26" y="54"/>
                      </a:lnTo>
                      <a:lnTo>
                        <a:pt x="25" y="54"/>
                      </a:lnTo>
                      <a:lnTo>
                        <a:pt x="25" y="54"/>
                      </a:lnTo>
                      <a:lnTo>
                        <a:pt x="20" y="61"/>
                      </a:lnTo>
                      <a:lnTo>
                        <a:pt x="17" y="65"/>
                      </a:lnTo>
                      <a:lnTo>
                        <a:pt x="13" y="67"/>
                      </a:lnTo>
                      <a:lnTo>
                        <a:pt x="13" y="67"/>
                      </a:lnTo>
                      <a:lnTo>
                        <a:pt x="6" y="65"/>
                      </a:lnTo>
                      <a:lnTo>
                        <a:pt x="1" y="64"/>
                      </a:lnTo>
                      <a:lnTo>
                        <a:pt x="0" y="63"/>
                      </a:lnTo>
                      <a:lnTo>
                        <a:pt x="0" y="63"/>
                      </a:lnTo>
                      <a:lnTo>
                        <a:pt x="1" y="57"/>
                      </a:lnTo>
                      <a:lnTo>
                        <a:pt x="3" y="54"/>
                      </a:lnTo>
                      <a:lnTo>
                        <a:pt x="4" y="51"/>
                      </a:lnTo>
                      <a:lnTo>
                        <a:pt x="4" y="51"/>
                      </a:lnTo>
                      <a:lnTo>
                        <a:pt x="17" y="45"/>
                      </a:lnTo>
                      <a:lnTo>
                        <a:pt x="23" y="37"/>
                      </a:lnTo>
                      <a:lnTo>
                        <a:pt x="28" y="31"/>
                      </a:lnTo>
                      <a:lnTo>
                        <a:pt x="28" y="3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Freeform 107">
                  <a:extLst>
                    <a:ext uri="{FF2B5EF4-FFF2-40B4-BE49-F238E27FC236}">
                      <a16:creationId xmlns:a16="http://schemas.microsoft.com/office/drawing/2014/main" id="{C84421BB-9DF7-4F42-A01D-9A0941CB41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8027" y="2883708"/>
                  <a:ext cx="180406" cy="99653"/>
                </a:xfrm>
                <a:custGeom>
                  <a:avLst/>
                  <a:gdLst>
                    <a:gd name="T0" fmla="*/ 6 w 105"/>
                    <a:gd name="T1" fmla="*/ 31 h 58"/>
                    <a:gd name="T2" fmla="*/ 0 w 105"/>
                    <a:gd name="T3" fmla="*/ 24 h 58"/>
                    <a:gd name="T4" fmla="*/ 2 w 105"/>
                    <a:gd name="T5" fmla="*/ 17 h 58"/>
                    <a:gd name="T6" fmla="*/ 8 w 105"/>
                    <a:gd name="T7" fmla="*/ 9 h 58"/>
                    <a:gd name="T8" fmla="*/ 11 w 105"/>
                    <a:gd name="T9" fmla="*/ 5 h 58"/>
                    <a:gd name="T10" fmla="*/ 14 w 105"/>
                    <a:gd name="T11" fmla="*/ 0 h 58"/>
                    <a:gd name="T12" fmla="*/ 15 w 105"/>
                    <a:gd name="T13" fmla="*/ 5 h 58"/>
                    <a:gd name="T14" fmla="*/ 24 w 105"/>
                    <a:gd name="T15" fmla="*/ 18 h 58"/>
                    <a:gd name="T16" fmla="*/ 26 w 105"/>
                    <a:gd name="T17" fmla="*/ 21 h 58"/>
                    <a:gd name="T18" fmla="*/ 27 w 105"/>
                    <a:gd name="T19" fmla="*/ 25 h 58"/>
                    <a:gd name="T20" fmla="*/ 30 w 105"/>
                    <a:gd name="T21" fmla="*/ 28 h 58"/>
                    <a:gd name="T22" fmla="*/ 42 w 105"/>
                    <a:gd name="T23" fmla="*/ 37 h 58"/>
                    <a:gd name="T24" fmla="*/ 45 w 105"/>
                    <a:gd name="T25" fmla="*/ 37 h 58"/>
                    <a:gd name="T26" fmla="*/ 54 w 105"/>
                    <a:gd name="T27" fmla="*/ 39 h 58"/>
                    <a:gd name="T28" fmla="*/ 58 w 105"/>
                    <a:gd name="T29" fmla="*/ 37 h 58"/>
                    <a:gd name="T30" fmla="*/ 67 w 105"/>
                    <a:gd name="T31" fmla="*/ 30 h 58"/>
                    <a:gd name="T32" fmla="*/ 73 w 105"/>
                    <a:gd name="T33" fmla="*/ 30 h 58"/>
                    <a:gd name="T34" fmla="*/ 82 w 105"/>
                    <a:gd name="T35" fmla="*/ 30 h 58"/>
                    <a:gd name="T36" fmla="*/ 98 w 105"/>
                    <a:gd name="T37" fmla="*/ 30 h 58"/>
                    <a:gd name="T38" fmla="*/ 105 w 105"/>
                    <a:gd name="T39" fmla="*/ 34 h 58"/>
                    <a:gd name="T40" fmla="*/ 105 w 105"/>
                    <a:gd name="T41" fmla="*/ 36 h 58"/>
                    <a:gd name="T42" fmla="*/ 98 w 105"/>
                    <a:gd name="T43" fmla="*/ 37 h 58"/>
                    <a:gd name="T44" fmla="*/ 83 w 105"/>
                    <a:gd name="T45" fmla="*/ 40 h 58"/>
                    <a:gd name="T46" fmla="*/ 79 w 105"/>
                    <a:gd name="T47" fmla="*/ 40 h 58"/>
                    <a:gd name="T48" fmla="*/ 68 w 105"/>
                    <a:gd name="T49" fmla="*/ 42 h 58"/>
                    <a:gd name="T50" fmla="*/ 65 w 105"/>
                    <a:gd name="T51" fmla="*/ 43 h 58"/>
                    <a:gd name="T52" fmla="*/ 54 w 105"/>
                    <a:gd name="T53" fmla="*/ 54 h 58"/>
                    <a:gd name="T54" fmla="*/ 48 w 105"/>
                    <a:gd name="T55" fmla="*/ 56 h 58"/>
                    <a:gd name="T56" fmla="*/ 39 w 105"/>
                    <a:gd name="T57" fmla="*/ 55 h 58"/>
                    <a:gd name="T58" fmla="*/ 33 w 105"/>
                    <a:gd name="T59" fmla="*/ 49 h 58"/>
                    <a:gd name="T60" fmla="*/ 30 w 105"/>
                    <a:gd name="T61" fmla="*/ 43 h 58"/>
                    <a:gd name="T62" fmla="*/ 26 w 105"/>
                    <a:gd name="T63" fmla="*/ 39 h 58"/>
                    <a:gd name="T64" fmla="*/ 20 w 105"/>
                    <a:gd name="T65" fmla="*/ 37 h 58"/>
                    <a:gd name="T66" fmla="*/ 14 w 105"/>
                    <a:gd name="T67" fmla="*/ 37 h 58"/>
                    <a:gd name="T68" fmla="*/ 6 w 105"/>
                    <a:gd name="T69" fmla="*/ 31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05" h="58">
                      <a:moveTo>
                        <a:pt x="6" y="31"/>
                      </a:moveTo>
                      <a:lnTo>
                        <a:pt x="6" y="31"/>
                      </a:lnTo>
                      <a:lnTo>
                        <a:pt x="3" y="27"/>
                      </a:lnTo>
                      <a:lnTo>
                        <a:pt x="0" y="24"/>
                      </a:lnTo>
                      <a:lnTo>
                        <a:pt x="0" y="21"/>
                      </a:lnTo>
                      <a:lnTo>
                        <a:pt x="2" y="17"/>
                      </a:lnTo>
                      <a:lnTo>
                        <a:pt x="2" y="17"/>
                      </a:lnTo>
                      <a:lnTo>
                        <a:pt x="8" y="9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5" y="5"/>
                      </a:lnTo>
                      <a:lnTo>
                        <a:pt x="15" y="5"/>
                      </a:lnTo>
                      <a:lnTo>
                        <a:pt x="20" y="12"/>
                      </a:lnTo>
                      <a:lnTo>
                        <a:pt x="24" y="18"/>
                      </a:lnTo>
                      <a:lnTo>
                        <a:pt x="24" y="18"/>
                      </a:lnTo>
                      <a:lnTo>
                        <a:pt x="26" y="21"/>
                      </a:lnTo>
                      <a:lnTo>
                        <a:pt x="26" y="24"/>
                      </a:lnTo>
                      <a:lnTo>
                        <a:pt x="27" y="25"/>
                      </a:lnTo>
                      <a:lnTo>
                        <a:pt x="30" y="28"/>
                      </a:lnTo>
                      <a:lnTo>
                        <a:pt x="30" y="28"/>
                      </a:lnTo>
                      <a:lnTo>
                        <a:pt x="39" y="34"/>
                      </a:lnTo>
                      <a:lnTo>
                        <a:pt x="42" y="37"/>
                      </a:lnTo>
                      <a:lnTo>
                        <a:pt x="45" y="37"/>
                      </a:lnTo>
                      <a:lnTo>
                        <a:pt x="45" y="37"/>
                      </a:lnTo>
                      <a:lnTo>
                        <a:pt x="51" y="39"/>
                      </a:lnTo>
                      <a:lnTo>
                        <a:pt x="54" y="39"/>
                      </a:lnTo>
                      <a:lnTo>
                        <a:pt x="58" y="37"/>
                      </a:lnTo>
                      <a:lnTo>
                        <a:pt x="58" y="37"/>
                      </a:lnTo>
                      <a:lnTo>
                        <a:pt x="64" y="33"/>
                      </a:lnTo>
                      <a:lnTo>
                        <a:pt x="67" y="30"/>
                      </a:lnTo>
                      <a:lnTo>
                        <a:pt x="67" y="30"/>
                      </a:lnTo>
                      <a:lnTo>
                        <a:pt x="73" y="30"/>
                      </a:lnTo>
                      <a:lnTo>
                        <a:pt x="82" y="30"/>
                      </a:lnTo>
                      <a:lnTo>
                        <a:pt x="82" y="30"/>
                      </a:lnTo>
                      <a:lnTo>
                        <a:pt x="98" y="30"/>
                      </a:lnTo>
                      <a:lnTo>
                        <a:pt x="98" y="30"/>
                      </a:lnTo>
                      <a:lnTo>
                        <a:pt x="104" y="33"/>
                      </a:lnTo>
                      <a:lnTo>
                        <a:pt x="105" y="34"/>
                      </a:lnTo>
                      <a:lnTo>
                        <a:pt x="105" y="36"/>
                      </a:lnTo>
                      <a:lnTo>
                        <a:pt x="105" y="36"/>
                      </a:lnTo>
                      <a:lnTo>
                        <a:pt x="103" y="37"/>
                      </a:lnTo>
                      <a:lnTo>
                        <a:pt x="98" y="37"/>
                      </a:lnTo>
                      <a:lnTo>
                        <a:pt x="91" y="39"/>
                      </a:lnTo>
                      <a:lnTo>
                        <a:pt x="83" y="40"/>
                      </a:lnTo>
                      <a:lnTo>
                        <a:pt x="83" y="40"/>
                      </a:lnTo>
                      <a:lnTo>
                        <a:pt x="79" y="40"/>
                      </a:lnTo>
                      <a:lnTo>
                        <a:pt x="73" y="40"/>
                      </a:lnTo>
                      <a:lnTo>
                        <a:pt x="68" y="42"/>
                      </a:lnTo>
                      <a:lnTo>
                        <a:pt x="65" y="43"/>
                      </a:lnTo>
                      <a:lnTo>
                        <a:pt x="65" y="43"/>
                      </a:lnTo>
                      <a:lnTo>
                        <a:pt x="60" y="49"/>
                      </a:lnTo>
                      <a:lnTo>
                        <a:pt x="54" y="54"/>
                      </a:lnTo>
                      <a:lnTo>
                        <a:pt x="54" y="54"/>
                      </a:lnTo>
                      <a:lnTo>
                        <a:pt x="48" y="56"/>
                      </a:lnTo>
                      <a:lnTo>
                        <a:pt x="43" y="58"/>
                      </a:lnTo>
                      <a:lnTo>
                        <a:pt x="39" y="55"/>
                      </a:lnTo>
                      <a:lnTo>
                        <a:pt x="39" y="55"/>
                      </a:lnTo>
                      <a:lnTo>
                        <a:pt x="33" y="49"/>
                      </a:lnTo>
                      <a:lnTo>
                        <a:pt x="30" y="43"/>
                      </a:lnTo>
                      <a:lnTo>
                        <a:pt x="30" y="43"/>
                      </a:lnTo>
                      <a:lnTo>
                        <a:pt x="28" y="40"/>
                      </a:lnTo>
                      <a:lnTo>
                        <a:pt x="26" y="39"/>
                      </a:lnTo>
                      <a:lnTo>
                        <a:pt x="26" y="39"/>
                      </a:lnTo>
                      <a:lnTo>
                        <a:pt x="20" y="37"/>
                      </a:lnTo>
                      <a:lnTo>
                        <a:pt x="14" y="37"/>
                      </a:lnTo>
                      <a:lnTo>
                        <a:pt x="14" y="37"/>
                      </a:lnTo>
                      <a:lnTo>
                        <a:pt x="9" y="34"/>
                      </a:lnTo>
                      <a:lnTo>
                        <a:pt x="6" y="31"/>
                      </a:lnTo>
                      <a:lnTo>
                        <a:pt x="6" y="3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0232" tIns="15116" rIns="30232" bIns="15116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555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ru-RU" sz="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2" name="Freeform 108">
                <a:extLst>
                  <a:ext uri="{FF2B5EF4-FFF2-40B4-BE49-F238E27FC236}">
                    <a16:creationId xmlns:a16="http://schemas.microsoft.com/office/drawing/2014/main" id="{244E21C4-3A59-4269-AB28-E8C066AD1D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07691" y="7459144"/>
                <a:ext cx="618534" cy="898592"/>
              </a:xfrm>
              <a:custGeom>
                <a:avLst/>
                <a:gdLst>
                  <a:gd name="T0" fmla="*/ 333 w 360"/>
                  <a:gd name="T1" fmla="*/ 16 h 523"/>
                  <a:gd name="T2" fmla="*/ 341 w 360"/>
                  <a:gd name="T3" fmla="*/ 0 h 523"/>
                  <a:gd name="T4" fmla="*/ 358 w 360"/>
                  <a:gd name="T5" fmla="*/ 12 h 523"/>
                  <a:gd name="T6" fmla="*/ 355 w 360"/>
                  <a:gd name="T7" fmla="*/ 30 h 523"/>
                  <a:gd name="T8" fmla="*/ 358 w 360"/>
                  <a:gd name="T9" fmla="*/ 105 h 523"/>
                  <a:gd name="T10" fmla="*/ 352 w 360"/>
                  <a:gd name="T11" fmla="*/ 178 h 523"/>
                  <a:gd name="T12" fmla="*/ 358 w 360"/>
                  <a:gd name="T13" fmla="*/ 202 h 523"/>
                  <a:gd name="T14" fmla="*/ 346 w 360"/>
                  <a:gd name="T15" fmla="*/ 228 h 523"/>
                  <a:gd name="T16" fmla="*/ 343 w 360"/>
                  <a:gd name="T17" fmla="*/ 247 h 523"/>
                  <a:gd name="T18" fmla="*/ 339 w 360"/>
                  <a:gd name="T19" fmla="*/ 231 h 523"/>
                  <a:gd name="T20" fmla="*/ 329 w 360"/>
                  <a:gd name="T21" fmla="*/ 230 h 523"/>
                  <a:gd name="T22" fmla="*/ 308 w 360"/>
                  <a:gd name="T23" fmla="*/ 259 h 523"/>
                  <a:gd name="T24" fmla="*/ 312 w 360"/>
                  <a:gd name="T25" fmla="*/ 268 h 523"/>
                  <a:gd name="T26" fmla="*/ 330 w 360"/>
                  <a:gd name="T27" fmla="*/ 262 h 523"/>
                  <a:gd name="T28" fmla="*/ 332 w 360"/>
                  <a:gd name="T29" fmla="*/ 277 h 523"/>
                  <a:gd name="T30" fmla="*/ 311 w 360"/>
                  <a:gd name="T31" fmla="*/ 287 h 523"/>
                  <a:gd name="T32" fmla="*/ 298 w 360"/>
                  <a:gd name="T33" fmla="*/ 311 h 523"/>
                  <a:gd name="T34" fmla="*/ 299 w 360"/>
                  <a:gd name="T35" fmla="*/ 327 h 523"/>
                  <a:gd name="T36" fmla="*/ 281 w 360"/>
                  <a:gd name="T37" fmla="*/ 347 h 523"/>
                  <a:gd name="T38" fmla="*/ 268 w 360"/>
                  <a:gd name="T39" fmla="*/ 366 h 523"/>
                  <a:gd name="T40" fmla="*/ 235 w 360"/>
                  <a:gd name="T41" fmla="*/ 376 h 523"/>
                  <a:gd name="T42" fmla="*/ 210 w 360"/>
                  <a:gd name="T43" fmla="*/ 406 h 523"/>
                  <a:gd name="T44" fmla="*/ 192 w 360"/>
                  <a:gd name="T45" fmla="*/ 416 h 523"/>
                  <a:gd name="T46" fmla="*/ 170 w 360"/>
                  <a:gd name="T47" fmla="*/ 418 h 523"/>
                  <a:gd name="T48" fmla="*/ 163 w 360"/>
                  <a:gd name="T49" fmla="*/ 452 h 523"/>
                  <a:gd name="T50" fmla="*/ 152 w 360"/>
                  <a:gd name="T51" fmla="*/ 478 h 523"/>
                  <a:gd name="T52" fmla="*/ 111 w 360"/>
                  <a:gd name="T53" fmla="*/ 508 h 523"/>
                  <a:gd name="T54" fmla="*/ 56 w 360"/>
                  <a:gd name="T55" fmla="*/ 523 h 523"/>
                  <a:gd name="T56" fmla="*/ 9 w 360"/>
                  <a:gd name="T57" fmla="*/ 510 h 523"/>
                  <a:gd name="T58" fmla="*/ 4 w 360"/>
                  <a:gd name="T59" fmla="*/ 496 h 523"/>
                  <a:gd name="T60" fmla="*/ 49 w 360"/>
                  <a:gd name="T61" fmla="*/ 490 h 523"/>
                  <a:gd name="T62" fmla="*/ 71 w 360"/>
                  <a:gd name="T63" fmla="*/ 477 h 523"/>
                  <a:gd name="T64" fmla="*/ 98 w 360"/>
                  <a:gd name="T65" fmla="*/ 470 h 523"/>
                  <a:gd name="T66" fmla="*/ 115 w 360"/>
                  <a:gd name="T67" fmla="*/ 444 h 523"/>
                  <a:gd name="T68" fmla="*/ 133 w 360"/>
                  <a:gd name="T69" fmla="*/ 434 h 523"/>
                  <a:gd name="T70" fmla="*/ 157 w 360"/>
                  <a:gd name="T71" fmla="*/ 394 h 523"/>
                  <a:gd name="T72" fmla="*/ 184 w 360"/>
                  <a:gd name="T73" fmla="*/ 369 h 523"/>
                  <a:gd name="T74" fmla="*/ 203 w 360"/>
                  <a:gd name="T75" fmla="*/ 354 h 523"/>
                  <a:gd name="T76" fmla="*/ 204 w 360"/>
                  <a:gd name="T77" fmla="*/ 341 h 523"/>
                  <a:gd name="T78" fmla="*/ 201 w 360"/>
                  <a:gd name="T79" fmla="*/ 327 h 523"/>
                  <a:gd name="T80" fmla="*/ 224 w 360"/>
                  <a:gd name="T81" fmla="*/ 308 h 523"/>
                  <a:gd name="T82" fmla="*/ 243 w 360"/>
                  <a:gd name="T83" fmla="*/ 273 h 523"/>
                  <a:gd name="T84" fmla="*/ 274 w 360"/>
                  <a:gd name="T85" fmla="*/ 234 h 523"/>
                  <a:gd name="T86" fmla="*/ 283 w 360"/>
                  <a:gd name="T87" fmla="*/ 207 h 523"/>
                  <a:gd name="T88" fmla="*/ 292 w 360"/>
                  <a:gd name="T89" fmla="*/ 184 h 523"/>
                  <a:gd name="T90" fmla="*/ 303 w 360"/>
                  <a:gd name="T91" fmla="*/ 153 h 523"/>
                  <a:gd name="T92" fmla="*/ 315 w 360"/>
                  <a:gd name="T93" fmla="*/ 127 h 523"/>
                  <a:gd name="T94" fmla="*/ 308 w 360"/>
                  <a:gd name="T95" fmla="*/ 108 h 523"/>
                  <a:gd name="T96" fmla="*/ 323 w 360"/>
                  <a:gd name="T97" fmla="*/ 86 h 523"/>
                  <a:gd name="T98" fmla="*/ 315 w 360"/>
                  <a:gd name="T99" fmla="*/ 46 h 523"/>
                  <a:gd name="T100" fmla="*/ 317 w 360"/>
                  <a:gd name="T101" fmla="*/ 3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60" h="523">
                    <a:moveTo>
                      <a:pt x="321" y="25"/>
                    </a:moveTo>
                    <a:lnTo>
                      <a:pt x="321" y="25"/>
                    </a:lnTo>
                    <a:lnTo>
                      <a:pt x="327" y="22"/>
                    </a:lnTo>
                    <a:lnTo>
                      <a:pt x="332" y="18"/>
                    </a:lnTo>
                    <a:lnTo>
                      <a:pt x="333" y="16"/>
                    </a:lnTo>
                    <a:lnTo>
                      <a:pt x="335" y="13"/>
                    </a:lnTo>
                    <a:lnTo>
                      <a:pt x="335" y="13"/>
                    </a:lnTo>
                    <a:lnTo>
                      <a:pt x="335" y="9"/>
                    </a:lnTo>
                    <a:lnTo>
                      <a:pt x="338" y="3"/>
                    </a:lnTo>
                    <a:lnTo>
                      <a:pt x="341" y="0"/>
                    </a:lnTo>
                    <a:lnTo>
                      <a:pt x="342" y="0"/>
                    </a:lnTo>
                    <a:lnTo>
                      <a:pt x="345" y="2"/>
                    </a:lnTo>
                    <a:lnTo>
                      <a:pt x="345" y="2"/>
                    </a:lnTo>
                    <a:lnTo>
                      <a:pt x="355" y="9"/>
                    </a:lnTo>
                    <a:lnTo>
                      <a:pt x="358" y="12"/>
                    </a:lnTo>
                    <a:lnTo>
                      <a:pt x="360" y="16"/>
                    </a:lnTo>
                    <a:lnTo>
                      <a:pt x="360" y="16"/>
                    </a:lnTo>
                    <a:lnTo>
                      <a:pt x="358" y="22"/>
                    </a:lnTo>
                    <a:lnTo>
                      <a:pt x="355" y="30"/>
                    </a:lnTo>
                    <a:lnTo>
                      <a:pt x="355" y="30"/>
                    </a:lnTo>
                    <a:lnTo>
                      <a:pt x="357" y="40"/>
                    </a:lnTo>
                    <a:lnTo>
                      <a:pt x="358" y="49"/>
                    </a:lnTo>
                    <a:lnTo>
                      <a:pt x="358" y="49"/>
                    </a:lnTo>
                    <a:lnTo>
                      <a:pt x="358" y="105"/>
                    </a:lnTo>
                    <a:lnTo>
                      <a:pt x="358" y="105"/>
                    </a:lnTo>
                    <a:lnTo>
                      <a:pt x="354" y="144"/>
                    </a:lnTo>
                    <a:lnTo>
                      <a:pt x="354" y="144"/>
                    </a:lnTo>
                    <a:lnTo>
                      <a:pt x="352" y="162"/>
                    </a:lnTo>
                    <a:lnTo>
                      <a:pt x="351" y="172"/>
                    </a:lnTo>
                    <a:lnTo>
                      <a:pt x="352" y="178"/>
                    </a:lnTo>
                    <a:lnTo>
                      <a:pt x="352" y="178"/>
                    </a:lnTo>
                    <a:lnTo>
                      <a:pt x="355" y="182"/>
                    </a:lnTo>
                    <a:lnTo>
                      <a:pt x="358" y="187"/>
                    </a:lnTo>
                    <a:lnTo>
                      <a:pt x="360" y="193"/>
                    </a:lnTo>
                    <a:lnTo>
                      <a:pt x="358" y="202"/>
                    </a:lnTo>
                    <a:lnTo>
                      <a:pt x="358" y="202"/>
                    </a:lnTo>
                    <a:lnTo>
                      <a:pt x="351" y="216"/>
                    </a:lnTo>
                    <a:lnTo>
                      <a:pt x="346" y="224"/>
                    </a:lnTo>
                    <a:lnTo>
                      <a:pt x="346" y="228"/>
                    </a:lnTo>
                    <a:lnTo>
                      <a:pt x="346" y="228"/>
                    </a:lnTo>
                    <a:lnTo>
                      <a:pt x="346" y="237"/>
                    </a:lnTo>
                    <a:lnTo>
                      <a:pt x="346" y="242"/>
                    </a:lnTo>
                    <a:lnTo>
                      <a:pt x="345" y="246"/>
                    </a:lnTo>
                    <a:lnTo>
                      <a:pt x="345" y="246"/>
                    </a:lnTo>
                    <a:lnTo>
                      <a:pt x="343" y="247"/>
                    </a:lnTo>
                    <a:lnTo>
                      <a:pt x="341" y="247"/>
                    </a:lnTo>
                    <a:lnTo>
                      <a:pt x="339" y="246"/>
                    </a:lnTo>
                    <a:lnTo>
                      <a:pt x="339" y="243"/>
                    </a:lnTo>
                    <a:lnTo>
                      <a:pt x="339" y="243"/>
                    </a:lnTo>
                    <a:lnTo>
                      <a:pt x="339" y="231"/>
                    </a:lnTo>
                    <a:lnTo>
                      <a:pt x="338" y="227"/>
                    </a:lnTo>
                    <a:lnTo>
                      <a:pt x="336" y="225"/>
                    </a:lnTo>
                    <a:lnTo>
                      <a:pt x="333" y="225"/>
                    </a:lnTo>
                    <a:lnTo>
                      <a:pt x="333" y="225"/>
                    </a:lnTo>
                    <a:lnTo>
                      <a:pt x="329" y="230"/>
                    </a:lnTo>
                    <a:lnTo>
                      <a:pt x="321" y="237"/>
                    </a:lnTo>
                    <a:lnTo>
                      <a:pt x="312" y="249"/>
                    </a:lnTo>
                    <a:lnTo>
                      <a:pt x="312" y="249"/>
                    </a:lnTo>
                    <a:lnTo>
                      <a:pt x="311" y="253"/>
                    </a:lnTo>
                    <a:lnTo>
                      <a:pt x="308" y="259"/>
                    </a:lnTo>
                    <a:lnTo>
                      <a:pt x="306" y="265"/>
                    </a:lnTo>
                    <a:lnTo>
                      <a:pt x="306" y="268"/>
                    </a:lnTo>
                    <a:lnTo>
                      <a:pt x="308" y="270"/>
                    </a:lnTo>
                    <a:lnTo>
                      <a:pt x="308" y="270"/>
                    </a:lnTo>
                    <a:lnTo>
                      <a:pt x="312" y="268"/>
                    </a:lnTo>
                    <a:lnTo>
                      <a:pt x="318" y="265"/>
                    </a:lnTo>
                    <a:lnTo>
                      <a:pt x="323" y="262"/>
                    </a:lnTo>
                    <a:lnTo>
                      <a:pt x="327" y="259"/>
                    </a:lnTo>
                    <a:lnTo>
                      <a:pt x="327" y="259"/>
                    </a:lnTo>
                    <a:lnTo>
                      <a:pt x="330" y="262"/>
                    </a:lnTo>
                    <a:lnTo>
                      <a:pt x="335" y="267"/>
                    </a:lnTo>
                    <a:lnTo>
                      <a:pt x="335" y="270"/>
                    </a:lnTo>
                    <a:lnTo>
                      <a:pt x="336" y="273"/>
                    </a:lnTo>
                    <a:lnTo>
                      <a:pt x="335" y="276"/>
                    </a:lnTo>
                    <a:lnTo>
                      <a:pt x="332" y="277"/>
                    </a:lnTo>
                    <a:lnTo>
                      <a:pt x="332" y="277"/>
                    </a:lnTo>
                    <a:lnTo>
                      <a:pt x="321" y="283"/>
                    </a:lnTo>
                    <a:lnTo>
                      <a:pt x="314" y="286"/>
                    </a:lnTo>
                    <a:lnTo>
                      <a:pt x="314" y="286"/>
                    </a:lnTo>
                    <a:lnTo>
                      <a:pt x="311" y="287"/>
                    </a:lnTo>
                    <a:lnTo>
                      <a:pt x="308" y="290"/>
                    </a:lnTo>
                    <a:lnTo>
                      <a:pt x="303" y="298"/>
                    </a:lnTo>
                    <a:lnTo>
                      <a:pt x="303" y="298"/>
                    </a:lnTo>
                    <a:lnTo>
                      <a:pt x="299" y="307"/>
                    </a:lnTo>
                    <a:lnTo>
                      <a:pt x="298" y="311"/>
                    </a:lnTo>
                    <a:lnTo>
                      <a:pt x="298" y="316"/>
                    </a:lnTo>
                    <a:lnTo>
                      <a:pt x="298" y="316"/>
                    </a:lnTo>
                    <a:lnTo>
                      <a:pt x="301" y="321"/>
                    </a:lnTo>
                    <a:lnTo>
                      <a:pt x="301" y="323"/>
                    </a:lnTo>
                    <a:lnTo>
                      <a:pt x="299" y="327"/>
                    </a:lnTo>
                    <a:lnTo>
                      <a:pt x="299" y="327"/>
                    </a:lnTo>
                    <a:lnTo>
                      <a:pt x="292" y="336"/>
                    </a:lnTo>
                    <a:lnTo>
                      <a:pt x="284" y="344"/>
                    </a:lnTo>
                    <a:lnTo>
                      <a:pt x="284" y="344"/>
                    </a:lnTo>
                    <a:lnTo>
                      <a:pt x="281" y="347"/>
                    </a:lnTo>
                    <a:lnTo>
                      <a:pt x="278" y="353"/>
                    </a:lnTo>
                    <a:lnTo>
                      <a:pt x="275" y="363"/>
                    </a:lnTo>
                    <a:lnTo>
                      <a:pt x="275" y="363"/>
                    </a:lnTo>
                    <a:lnTo>
                      <a:pt x="272" y="366"/>
                    </a:lnTo>
                    <a:lnTo>
                      <a:pt x="268" y="366"/>
                    </a:lnTo>
                    <a:lnTo>
                      <a:pt x="255" y="366"/>
                    </a:lnTo>
                    <a:lnTo>
                      <a:pt x="255" y="366"/>
                    </a:lnTo>
                    <a:lnTo>
                      <a:pt x="249" y="367"/>
                    </a:lnTo>
                    <a:lnTo>
                      <a:pt x="241" y="372"/>
                    </a:lnTo>
                    <a:lnTo>
                      <a:pt x="235" y="376"/>
                    </a:lnTo>
                    <a:lnTo>
                      <a:pt x="231" y="381"/>
                    </a:lnTo>
                    <a:lnTo>
                      <a:pt x="231" y="381"/>
                    </a:lnTo>
                    <a:lnTo>
                      <a:pt x="221" y="393"/>
                    </a:lnTo>
                    <a:lnTo>
                      <a:pt x="215" y="400"/>
                    </a:lnTo>
                    <a:lnTo>
                      <a:pt x="210" y="406"/>
                    </a:lnTo>
                    <a:lnTo>
                      <a:pt x="210" y="406"/>
                    </a:lnTo>
                    <a:lnTo>
                      <a:pt x="209" y="409"/>
                    </a:lnTo>
                    <a:lnTo>
                      <a:pt x="204" y="413"/>
                    </a:lnTo>
                    <a:lnTo>
                      <a:pt x="198" y="416"/>
                    </a:lnTo>
                    <a:lnTo>
                      <a:pt x="192" y="416"/>
                    </a:lnTo>
                    <a:lnTo>
                      <a:pt x="192" y="416"/>
                    </a:lnTo>
                    <a:lnTo>
                      <a:pt x="178" y="415"/>
                    </a:lnTo>
                    <a:lnTo>
                      <a:pt x="172" y="415"/>
                    </a:lnTo>
                    <a:lnTo>
                      <a:pt x="170" y="416"/>
                    </a:lnTo>
                    <a:lnTo>
                      <a:pt x="170" y="418"/>
                    </a:lnTo>
                    <a:lnTo>
                      <a:pt x="170" y="418"/>
                    </a:lnTo>
                    <a:lnTo>
                      <a:pt x="170" y="437"/>
                    </a:lnTo>
                    <a:lnTo>
                      <a:pt x="170" y="437"/>
                    </a:lnTo>
                    <a:lnTo>
                      <a:pt x="167" y="443"/>
                    </a:lnTo>
                    <a:lnTo>
                      <a:pt x="163" y="452"/>
                    </a:lnTo>
                    <a:lnTo>
                      <a:pt x="163" y="452"/>
                    </a:lnTo>
                    <a:lnTo>
                      <a:pt x="161" y="465"/>
                    </a:lnTo>
                    <a:lnTo>
                      <a:pt x="161" y="465"/>
                    </a:lnTo>
                    <a:lnTo>
                      <a:pt x="158" y="471"/>
                    </a:lnTo>
                    <a:lnTo>
                      <a:pt x="152" y="478"/>
                    </a:lnTo>
                    <a:lnTo>
                      <a:pt x="144" y="489"/>
                    </a:lnTo>
                    <a:lnTo>
                      <a:pt x="135" y="495"/>
                    </a:lnTo>
                    <a:lnTo>
                      <a:pt x="135" y="495"/>
                    </a:lnTo>
                    <a:lnTo>
                      <a:pt x="121" y="504"/>
                    </a:lnTo>
                    <a:lnTo>
                      <a:pt x="111" y="508"/>
                    </a:lnTo>
                    <a:lnTo>
                      <a:pt x="111" y="508"/>
                    </a:lnTo>
                    <a:lnTo>
                      <a:pt x="86" y="521"/>
                    </a:lnTo>
                    <a:lnTo>
                      <a:pt x="86" y="521"/>
                    </a:lnTo>
                    <a:lnTo>
                      <a:pt x="75" y="523"/>
                    </a:lnTo>
                    <a:lnTo>
                      <a:pt x="56" y="523"/>
                    </a:lnTo>
                    <a:lnTo>
                      <a:pt x="37" y="523"/>
                    </a:lnTo>
                    <a:lnTo>
                      <a:pt x="30" y="521"/>
                    </a:lnTo>
                    <a:lnTo>
                      <a:pt x="25" y="520"/>
                    </a:lnTo>
                    <a:lnTo>
                      <a:pt x="25" y="520"/>
                    </a:lnTo>
                    <a:lnTo>
                      <a:pt x="9" y="510"/>
                    </a:lnTo>
                    <a:lnTo>
                      <a:pt x="1" y="502"/>
                    </a:lnTo>
                    <a:lnTo>
                      <a:pt x="0" y="499"/>
                    </a:lnTo>
                    <a:lnTo>
                      <a:pt x="1" y="498"/>
                    </a:lnTo>
                    <a:lnTo>
                      <a:pt x="1" y="498"/>
                    </a:lnTo>
                    <a:lnTo>
                      <a:pt x="4" y="496"/>
                    </a:lnTo>
                    <a:lnTo>
                      <a:pt x="9" y="495"/>
                    </a:lnTo>
                    <a:lnTo>
                      <a:pt x="21" y="495"/>
                    </a:lnTo>
                    <a:lnTo>
                      <a:pt x="34" y="493"/>
                    </a:lnTo>
                    <a:lnTo>
                      <a:pt x="49" y="490"/>
                    </a:lnTo>
                    <a:lnTo>
                      <a:pt x="49" y="490"/>
                    </a:lnTo>
                    <a:lnTo>
                      <a:pt x="59" y="486"/>
                    </a:lnTo>
                    <a:lnTo>
                      <a:pt x="64" y="481"/>
                    </a:lnTo>
                    <a:lnTo>
                      <a:pt x="68" y="478"/>
                    </a:lnTo>
                    <a:lnTo>
                      <a:pt x="71" y="477"/>
                    </a:lnTo>
                    <a:lnTo>
                      <a:pt x="71" y="477"/>
                    </a:lnTo>
                    <a:lnTo>
                      <a:pt x="77" y="477"/>
                    </a:lnTo>
                    <a:lnTo>
                      <a:pt x="84" y="477"/>
                    </a:lnTo>
                    <a:lnTo>
                      <a:pt x="92" y="474"/>
                    </a:lnTo>
                    <a:lnTo>
                      <a:pt x="98" y="470"/>
                    </a:lnTo>
                    <a:lnTo>
                      <a:pt x="98" y="470"/>
                    </a:lnTo>
                    <a:lnTo>
                      <a:pt x="104" y="464"/>
                    </a:lnTo>
                    <a:lnTo>
                      <a:pt x="108" y="456"/>
                    </a:lnTo>
                    <a:lnTo>
                      <a:pt x="114" y="446"/>
                    </a:lnTo>
                    <a:lnTo>
                      <a:pt x="114" y="446"/>
                    </a:lnTo>
                    <a:lnTo>
                      <a:pt x="115" y="444"/>
                    </a:lnTo>
                    <a:lnTo>
                      <a:pt x="118" y="444"/>
                    </a:lnTo>
                    <a:lnTo>
                      <a:pt x="123" y="443"/>
                    </a:lnTo>
                    <a:lnTo>
                      <a:pt x="127" y="441"/>
                    </a:lnTo>
                    <a:lnTo>
                      <a:pt x="127" y="441"/>
                    </a:lnTo>
                    <a:lnTo>
                      <a:pt x="133" y="434"/>
                    </a:lnTo>
                    <a:lnTo>
                      <a:pt x="139" y="424"/>
                    </a:lnTo>
                    <a:lnTo>
                      <a:pt x="148" y="404"/>
                    </a:lnTo>
                    <a:lnTo>
                      <a:pt x="148" y="404"/>
                    </a:lnTo>
                    <a:lnTo>
                      <a:pt x="151" y="400"/>
                    </a:lnTo>
                    <a:lnTo>
                      <a:pt x="157" y="394"/>
                    </a:lnTo>
                    <a:lnTo>
                      <a:pt x="169" y="384"/>
                    </a:lnTo>
                    <a:lnTo>
                      <a:pt x="169" y="384"/>
                    </a:lnTo>
                    <a:lnTo>
                      <a:pt x="175" y="381"/>
                    </a:lnTo>
                    <a:lnTo>
                      <a:pt x="179" y="376"/>
                    </a:lnTo>
                    <a:lnTo>
                      <a:pt x="184" y="369"/>
                    </a:lnTo>
                    <a:lnTo>
                      <a:pt x="184" y="369"/>
                    </a:lnTo>
                    <a:lnTo>
                      <a:pt x="187" y="366"/>
                    </a:lnTo>
                    <a:lnTo>
                      <a:pt x="192" y="361"/>
                    </a:lnTo>
                    <a:lnTo>
                      <a:pt x="203" y="354"/>
                    </a:lnTo>
                    <a:lnTo>
                      <a:pt x="203" y="354"/>
                    </a:lnTo>
                    <a:lnTo>
                      <a:pt x="204" y="351"/>
                    </a:lnTo>
                    <a:lnTo>
                      <a:pt x="206" y="347"/>
                    </a:lnTo>
                    <a:lnTo>
                      <a:pt x="206" y="342"/>
                    </a:lnTo>
                    <a:lnTo>
                      <a:pt x="204" y="341"/>
                    </a:lnTo>
                    <a:lnTo>
                      <a:pt x="204" y="341"/>
                    </a:lnTo>
                    <a:lnTo>
                      <a:pt x="198" y="339"/>
                    </a:lnTo>
                    <a:lnTo>
                      <a:pt x="197" y="338"/>
                    </a:lnTo>
                    <a:lnTo>
                      <a:pt x="197" y="336"/>
                    </a:lnTo>
                    <a:lnTo>
                      <a:pt x="197" y="336"/>
                    </a:lnTo>
                    <a:lnTo>
                      <a:pt x="201" y="327"/>
                    </a:lnTo>
                    <a:lnTo>
                      <a:pt x="204" y="324"/>
                    </a:lnTo>
                    <a:lnTo>
                      <a:pt x="209" y="321"/>
                    </a:lnTo>
                    <a:lnTo>
                      <a:pt x="209" y="321"/>
                    </a:lnTo>
                    <a:lnTo>
                      <a:pt x="215" y="317"/>
                    </a:lnTo>
                    <a:lnTo>
                      <a:pt x="224" y="308"/>
                    </a:lnTo>
                    <a:lnTo>
                      <a:pt x="232" y="299"/>
                    </a:lnTo>
                    <a:lnTo>
                      <a:pt x="237" y="293"/>
                    </a:lnTo>
                    <a:lnTo>
                      <a:pt x="237" y="293"/>
                    </a:lnTo>
                    <a:lnTo>
                      <a:pt x="240" y="283"/>
                    </a:lnTo>
                    <a:lnTo>
                      <a:pt x="243" y="273"/>
                    </a:lnTo>
                    <a:lnTo>
                      <a:pt x="243" y="273"/>
                    </a:lnTo>
                    <a:lnTo>
                      <a:pt x="256" y="253"/>
                    </a:lnTo>
                    <a:lnTo>
                      <a:pt x="266" y="242"/>
                    </a:lnTo>
                    <a:lnTo>
                      <a:pt x="274" y="234"/>
                    </a:lnTo>
                    <a:lnTo>
                      <a:pt x="274" y="234"/>
                    </a:lnTo>
                    <a:lnTo>
                      <a:pt x="277" y="231"/>
                    </a:lnTo>
                    <a:lnTo>
                      <a:pt x="278" y="228"/>
                    </a:lnTo>
                    <a:lnTo>
                      <a:pt x="280" y="222"/>
                    </a:lnTo>
                    <a:lnTo>
                      <a:pt x="280" y="222"/>
                    </a:lnTo>
                    <a:lnTo>
                      <a:pt x="283" y="207"/>
                    </a:lnTo>
                    <a:lnTo>
                      <a:pt x="286" y="199"/>
                    </a:lnTo>
                    <a:lnTo>
                      <a:pt x="287" y="194"/>
                    </a:lnTo>
                    <a:lnTo>
                      <a:pt x="287" y="194"/>
                    </a:lnTo>
                    <a:lnTo>
                      <a:pt x="290" y="190"/>
                    </a:lnTo>
                    <a:lnTo>
                      <a:pt x="292" y="184"/>
                    </a:lnTo>
                    <a:lnTo>
                      <a:pt x="293" y="172"/>
                    </a:lnTo>
                    <a:lnTo>
                      <a:pt x="293" y="172"/>
                    </a:lnTo>
                    <a:lnTo>
                      <a:pt x="296" y="162"/>
                    </a:lnTo>
                    <a:lnTo>
                      <a:pt x="299" y="157"/>
                    </a:lnTo>
                    <a:lnTo>
                      <a:pt x="303" y="153"/>
                    </a:lnTo>
                    <a:lnTo>
                      <a:pt x="303" y="153"/>
                    </a:lnTo>
                    <a:lnTo>
                      <a:pt x="308" y="147"/>
                    </a:lnTo>
                    <a:lnTo>
                      <a:pt x="311" y="141"/>
                    </a:lnTo>
                    <a:lnTo>
                      <a:pt x="314" y="133"/>
                    </a:lnTo>
                    <a:lnTo>
                      <a:pt x="315" y="127"/>
                    </a:lnTo>
                    <a:lnTo>
                      <a:pt x="315" y="127"/>
                    </a:lnTo>
                    <a:lnTo>
                      <a:pt x="314" y="123"/>
                    </a:lnTo>
                    <a:lnTo>
                      <a:pt x="311" y="117"/>
                    </a:lnTo>
                    <a:lnTo>
                      <a:pt x="308" y="113"/>
                    </a:lnTo>
                    <a:lnTo>
                      <a:pt x="308" y="108"/>
                    </a:lnTo>
                    <a:lnTo>
                      <a:pt x="308" y="108"/>
                    </a:lnTo>
                    <a:lnTo>
                      <a:pt x="314" y="99"/>
                    </a:lnTo>
                    <a:lnTo>
                      <a:pt x="321" y="90"/>
                    </a:lnTo>
                    <a:lnTo>
                      <a:pt x="321" y="90"/>
                    </a:lnTo>
                    <a:lnTo>
                      <a:pt x="323" y="86"/>
                    </a:lnTo>
                    <a:lnTo>
                      <a:pt x="323" y="77"/>
                    </a:lnTo>
                    <a:lnTo>
                      <a:pt x="323" y="62"/>
                    </a:lnTo>
                    <a:lnTo>
                      <a:pt x="323" y="62"/>
                    </a:lnTo>
                    <a:lnTo>
                      <a:pt x="320" y="53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5" y="43"/>
                    </a:lnTo>
                    <a:lnTo>
                      <a:pt x="314" y="39"/>
                    </a:lnTo>
                    <a:lnTo>
                      <a:pt x="315" y="33"/>
                    </a:lnTo>
                    <a:lnTo>
                      <a:pt x="317" y="30"/>
                    </a:lnTo>
                    <a:lnTo>
                      <a:pt x="321" y="25"/>
                    </a:lnTo>
                    <a:lnTo>
                      <a:pt x="321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232" tIns="15116" rIns="30232" bIns="1511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55594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ru-RU" sz="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0" name="Freeform 109">
              <a:extLst>
                <a:ext uri="{FF2B5EF4-FFF2-40B4-BE49-F238E27FC236}">
                  <a16:creationId xmlns:a16="http://schemas.microsoft.com/office/drawing/2014/main" id="{91E0831C-D6D4-4753-90FD-A824DAA87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6610" y="3839000"/>
              <a:ext cx="331604" cy="249131"/>
            </a:xfrm>
            <a:custGeom>
              <a:avLst/>
              <a:gdLst>
                <a:gd name="T0" fmla="*/ 42 w 193"/>
                <a:gd name="T1" fmla="*/ 41 h 145"/>
                <a:gd name="T2" fmla="*/ 44 w 193"/>
                <a:gd name="T3" fmla="*/ 53 h 145"/>
                <a:gd name="T4" fmla="*/ 55 w 193"/>
                <a:gd name="T5" fmla="*/ 63 h 145"/>
                <a:gd name="T6" fmla="*/ 83 w 193"/>
                <a:gd name="T7" fmla="*/ 66 h 145"/>
                <a:gd name="T8" fmla="*/ 104 w 193"/>
                <a:gd name="T9" fmla="*/ 62 h 145"/>
                <a:gd name="T10" fmla="*/ 110 w 193"/>
                <a:gd name="T11" fmla="*/ 56 h 145"/>
                <a:gd name="T12" fmla="*/ 123 w 193"/>
                <a:gd name="T13" fmla="*/ 53 h 145"/>
                <a:gd name="T14" fmla="*/ 138 w 193"/>
                <a:gd name="T15" fmla="*/ 41 h 145"/>
                <a:gd name="T16" fmla="*/ 151 w 193"/>
                <a:gd name="T17" fmla="*/ 32 h 145"/>
                <a:gd name="T18" fmla="*/ 148 w 193"/>
                <a:gd name="T19" fmla="*/ 29 h 145"/>
                <a:gd name="T20" fmla="*/ 144 w 193"/>
                <a:gd name="T21" fmla="*/ 26 h 145"/>
                <a:gd name="T22" fmla="*/ 145 w 193"/>
                <a:gd name="T23" fmla="*/ 3 h 145"/>
                <a:gd name="T24" fmla="*/ 148 w 193"/>
                <a:gd name="T25" fmla="*/ 0 h 145"/>
                <a:gd name="T26" fmla="*/ 157 w 193"/>
                <a:gd name="T27" fmla="*/ 8 h 145"/>
                <a:gd name="T28" fmla="*/ 172 w 193"/>
                <a:gd name="T29" fmla="*/ 23 h 145"/>
                <a:gd name="T30" fmla="*/ 188 w 193"/>
                <a:gd name="T31" fmla="*/ 23 h 145"/>
                <a:gd name="T32" fmla="*/ 193 w 193"/>
                <a:gd name="T33" fmla="*/ 29 h 145"/>
                <a:gd name="T34" fmla="*/ 184 w 193"/>
                <a:gd name="T35" fmla="*/ 32 h 145"/>
                <a:gd name="T36" fmla="*/ 169 w 193"/>
                <a:gd name="T37" fmla="*/ 35 h 145"/>
                <a:gd name="T38" fmla="*/ 160 w 193"/>
                <a:gd name="T39" fmla="*/ 50 h 145"/>
                <a:gd name="T40" fmla="*/ 154 w 193"/>
                <a:gd name="T41" fmla="*/ 56 h 145"/>
                <a:gd name="T42" fmla="*/ 148 w 193"/>
                <a:gd name="T43" fmla="*/ 53 h 145"/>
                <a:gd name="T44" fmla="*/ 142 w 193"/>
                <a:gd name="T45" fmla="*/ 57 h 145"/>
                <a:gd name="T46" fmla="*/ 138 w 193"/>
                <a:gd name="T47" fmla="*/ 66 h 145"/>
                <a:gd name="T48" fmla="*/ 124 w 193"/>
                <a:gd name="T49" fmla="*/ 71 h 145"/>
                <a:gd name="T50" fmla="*/ 102 w 193"/>
                <a:gd name="T51" fmla="*/ 77 h 145"/>
                <a:gd name="T52" fmla="*/ 92 w 193"/>
                <a:gd name="T53" fmla="*/ 77 h 145"/>
                <a:gd name="T54" fmla="*/ 83 w 193"/>
                <a:gd name="T55" fmla="*/ 80 h 145"/>
                <a:gd name="T56" fmla="*/ 83 w 193"/>
                <a:gd name="T57" fmla="*/ 88 h 145"/>
                <a:gd name="T58" fmla="*/ 89 w 193"/>
                <a:gd name="T59" fmla="*/ 100 h 145"/>
                <a:gd name="T60" fmla="*/ 86 w 193"/>
                <a:gd name="T61" fmla="*/ 106 h 145"/>
                <a:gd name="T62" fmla="*/ 70 w 193"/>
                <a:gd name="T63" fmla="*/ 96 h 145"/>
                <a:gd name="T64" fmla="*/ 68 w 193"/>
                <a:gd name="T65" fmla="*/ 84 h 145"/>
                <a:gd name="T66" fmla="*/ 64 w 193"/>
                <a:gd name="T67" fmla="*/ 80 h 145"/>
                <a:gd name="T68" fmla="*/ 49 w 193"/>
                <a:gd name="T69" fmla="*/ 86 h 145"/>
                <a:gd name="T70" fmla="*/ 44 w 193"/>
                <a:gd name="T71" fmla="*/ 90 h 145"/>
                <a:gd name="T72" fmla="*/ 47 w 193"/>
                <a:gd name="T73" fmla="*/ 94 h 145"/>
                <a:gd name="T74" fmla="*/ 56 w 193"/>
                <a:gd name="T75" fmla="*/ 112 h 145"/>
                <a:gd name="T76" fmla="*/ 59 w 193"/>
                <a:gd name="T77" fmla="*/ 121 h 145"/>
                <a:gd name="T78" fmla="*/ 68 w 193"/>
                <a:gd name="T79" fmla="*/ 130 h 145"/>
                <a:gd name="T80" fmla="*/ 68 w 193"/>
                <a:gd name="T81" fmla="*/ 143 h 145"/>
                <a:gd name="T82" fmla="*/ 64 w 193"/>
                <a:gd name="T83" fmla="*/ 145 h 145"/>
                <a:gd name="T84" fmla="*/ 61 w 193"/>
                <a:gd name="T85" fmla="*/ 142 h 145"/>
                <a:gd name="T86" fmla="*/ 46 w 193"/>
                <a:gd name="T87" fmla="*/ 118 h 145"/>
                <a:gd name="T88" fmla="*/ 44 w 193"/>
                <a:gd name="T89" fmla="*/ 105 h 145"/>
                <a:gd name="T90" fmla="*/ 42 w 193"/>
                <a:gd name="T91" fmla="*/ 102 h 145"/>
                <a:gd name="T92" fmla="*/ 25 w 193"/>
                <a:gd name="T93" fmla="*/ 99 h 145"/>
                <a:gd name="T94" fmla="*/ 21 w 193"/>
                <a:gd name="T95" fmla="*/ 115 h 145"/>
                <a:gd name="T96" fmla="*/ 25 w 193"/>
                <a:gd name="T97" fmla="*/ 125 h 145"/>
                <a:gd name="T98" fmla="*/ 22 w 193"/>
                <a:gd name="T99" fmla="*/ 134 h 145"/>
                <a:gd name="T100" fmla="*/ 13 w 193"/>
                <a:gd name="T101" fmla="*/ 134 h 145"/>
                <a:gd name="T102" fmla="*/ 9 w 193"/>
                <a:gd name="T103" fmla="*/ 128 h 145"/>
                <a:gd name="T104" fmla="*/ 7 w 193"/>
                <a:gd name="T105" fmla="*/ 105 h 145"/>
                <a:gd name="T106" fmla="*/ 2 w 193"/>
                <a:gd name="T107" fmla="*/ 91 h 145"/>
                <a:gd name="T108" fmla="*/ 2 w 193"/>
                <a:gd name="T109" fmla="*/ 86 h 145"/>
                <a:gd name="T110" fmla="*/ 7 w 193"/>
                <a:gd name="T111" fmla="*/ 84 h 145"/>
                <a:gd name="T112" fmla="*/ 25 w 193"/>
                <a:gd name="T113" fmla="*/ 86 h 145"/>
                <a:gd name="T114" fmla="*/ 36 w 193"/>
                <a:gd name="T115" fmla="*/ 77 h 145"/>
                <a:gd name="T116" fmla="*/ 39 w 193"/>
                <a:gd name="T117" fmla="*/ 71 h 145"/>
                <a:gd name="T118" fmla="*/ 33 w 193"/>
                <a:gd name="T119" fmla="*/ 53 h 145"/>
                <a:gd name="T120" fmla="*/ 31 w 193"/>
                <a:gd name="T121" fmla="*/ 43 h 145"/>
                <a:gd name="T122" fmla="*/ 36 w 193"/>
                <a:gd name="T123" fmla="*/ 37 h 145"/>
                <a:gd name="T124" fmla="*/ 42 w 193"/>
                <a:gd name="T125" fmla="*/ 3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3" h="145">
                  <a:moveTo>
                    <a:pt x="42" y="31"/>
                  </a:moveTo>
                  <a:lnTo>
                    <a:pt x="42" y="31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3" y="47"/>
                  </a:lnTo>
                  <a:lnTo>
                    <a:pt x="44" y="53"/>
                  </a:lnTo>
                  <a:lnTo>
                    <a:pt x="47" y="59"/>
                  </a:lnTo>
                  <a:lnTo>
                    <a:pt x="52" y="62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67" y="65"/>
                  </a:lnTo>
                  <a:lnTo>
                    <a:pt x="83" y="66"/>
                  </a:lnTo>
                  <a:lnTo>
                    <a:pt x="96" y="65"/>
                  </a:lnTo>
                  <a:lnTo>
                    <a:pt x="101" y="63"/>
                  </a:lnTo>
                  <a:lnTo>
                    <a:pt x="104" y="62"/>
                  </a:lnTo>
                  <a:lnTo>
                    <a:pt x="104" y="62"/>
                  </a:lnTo>
                  <a:lnTo>
                    <a:pt x="107" y="57"/>
                  </a:lnTo>
                  <a:lnTo>
                    <a:pt x="110" y="56"/>
                  </a:lnTo>
                  <a:lnTo>
                    <a:pt x="117" y="54"/>
                  </a:lnTo>
                  <a:lnTo>
                    <a:pt x="117" y="54"/>
                  </a:lnTo>
                  <a:lnTo>
                    <a:pt x="123" y="53"/>
                  </a:lnTo>
                  <a:lnTo>
                    <a:pt x="129" y="48"/>
                  </a:lnTo>
                  <a:lnTo>
                    <a:pt x="138" y="41"/>
                  </a:lnTo>
                  <a:lnTo>
                    <a:pt x="138" y="41"/>
                  </a:lnTo>
                  <a:lnTo>
                    <a:pt x="147" y="37"/>
                  </a:lnTo>
                  <a:lnTo>
                    <a:pt x="150" y="34"/>
                  </a:lnTo>
                  <a:lnTo>
                    <a:pt x="151" y="32"/>
                  </a:lnTo>
                  <a:lnTo>
                    <a:pt x="151" y="32"/>
                  </a:lnTo>
                  <a:lnTo>
                    <a:pt x="151" y="29"/>
                  </a:lnTo>
                  <a:lnTo>
                    <a:pt x="148" y="29"/>
                  </a:lnTo>
                  <a:lnTo>
                    <a:pt x="145" y="28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42" y="22"/>
                  </a:lnTo>
                  <a:lnTo>
                    <a:pt x="142" y="14"/>
                  </a:lnTo>
                  <a:lnTo>
                    <a:pt x="145" y="3"/>
                  </a:lnTo>
                  <a:lnTo>
                    <a:pt x="145" y="3"/>
                  </a:lnTo>
                  <a:lnTo>
                    <a:pt x="147" y="1"/>
                  </a:lnTo>
                  <a:lnTo>
                    <a:pt x="148" y="0"/>
                  </a:lnTo>
                  <a:lnTo>
                    <a:pt x="153" y="3"/>
                  </a:lnTo>
                  <a:lnTo>
                    <a:pt x="157" y="8"/>
                  </a:lnTo>
                  <a:lnTo>
                    <a:pt x="157" y="8"/>
                  </a:lnTo>
                  <a:lnTo>
                    <a:pt x="161" y="14"/>
                  </a:lnTo>
                  <a:lnTo>
                    <a:pt x="166" y="19"/>
                  </a:lnTo>
                  <a:lnTo>
                    <a:pt x="172" y="23"/>
                  </a:lnTo>
                  <a:lnTo>
                    <a:pt x="172" y="23"/>
                  </a:lnTo>
                  <a:lnTo>
                    <a:pt x="179" y="23"/>
                  </a:lnTo>
                  <a:lnTo>
                    <a:pt x="188" y="23"/>
                  </a:lnTo>
                  <a:lnTo>
                    <a:pt x="188" y="23"/>
                  </a:lnTo>
                  <a:lnTo>
                    <a:pt x="191" y="26"/>
                  </a:lnTo>
                  <a:lnTo>
                    <a:pt x="193" y="29"/>
                  </a:lnTo>
                  <a:lnTo>
                    <a:pt x="190" y="32"/>
                  </a:lnTo>
                  <a:lnTo>
                    <a:pt x="184" y="32"/>
                  </a:lnTo>
                  <a:lnTo>
                    <a:pt x="184" y="32"/>
                  </a:lnTo>
                  <a:lnTo>
                    <a:pt x="178" y="32"/>
                  </a:lnTo>
                  <a:lnTo>
                    <a:pt x="173" y="34"/>
                  </a:lnTo>
                  <a:lnTo>
                    <a:pt x="169" y="35"/>
                  </a:lnTo>
                  <a:lnTo>
                    <a:pt x="166" y="40"/>
                  </a:lnTo>
                  <a:lnTo>
                    <a:pt x="166" y="40"/>
                  </a:lnTo>
                  <a:lnTo>
                    <a:pt x="160" y="50"/>
                  </a:lnTo>
                  <a:lnTo>
                    <a:pt x="157" y="53"/>
                  </a:lnTo>
                  <a:lnTo>
                    <a:pt x="154" y="56"/>
                  </a:lnTo>
                  <a:lnTo>
                    <a:pt x="154" y="56"/>
                  </a:lnTo>
                  <a:lnTo>
                    <a:pt x="151" y="56"/>
                  </a:lnTo>
                  <a:lnTo>
                    <a:pt x="150" y="54"/>
                  </a:lnTo>
                  <a:lnTo>
                    <a:pt x="148" y="53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2" y="57"/>
                  </a:lnTo>
                  <a:lnTo>
                    <a:pt x="141" y="63"/>
                  </a:lnTo>
                  <a:lnTo>
                    <a:pt x="141" y="63"/>
                  </a:lnTo>
                  <a:lnTo>
                    <a:pt x="138" y="66"/>
                  </a:lnTo>
                  <a:lnTo>
                    <a:pt x="135" y="68"/>
                  </a:lnTo>
                  <a:lnTo>
                    <a:pt x="130" y="71"/>
                  </a:lnTo>
                  <a:lnTo>
                    <a:pt x="124" y="71"/>
                  </a:lnTo>
                  <a:lnTo>
                    <a:pt x="124" y="71"/>
                  </a:lnTo>
                  <a:lnTo>
                    <a:pt x="113" y="74"/>
                  </a:lnTo>
                  <a:lnTo>
                    <a:pt x="102" y="77"/>
                  </a:lnTo>
                  <a:lnTo>
                    <a:pt x="102" y="77"/>
                  </a:lnTo>
                  <a:lnTo>
                    <a:pt x="98" y="77"/>
                  </a:lnTo>
                  <a:lnTo>
                    <a:pt x="92" y="77"/>
                  </a:lnTo>
                  <a:lnTo>
                    <a:pt x="87" y="77"/>
                  </a:lnTo>
                  <a:lnTo>
                    <a:pt x="84" y="78"/>
                  </a:lnTo>
                  <a:lnTo>
                    <a:pt x="83" y="80"/>
                  </a:lnTo>
                  <a:lnTo>
                    <a:pt x="83" y="80"/>
                  </a:lnTo>
                  <a:lnTo>
                    <a:pt x="83" y="84"/>
                  </a:lnTo>
                  <a:lnTo>
                    <a:pt x="83" y="88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9" y="100"/>
                  </a:lnTo>
                  <a:lnTo>
                    <a:pt x="90" y="103"/>
                  </a:lnTo>
                  <a:lnTo>
                    <a:pt x="89" y="106"/>
                  </a:lnTo>
                  <a:lnTo>
                    <a:pt x="86" y="106"/>
                  </a:lnTo>
                  <a:lnTo>
                    <a:pt x="86" y="106"/>
                  </a:lnTo>
                  <a:lnTo>
                    <a:pt x="76" y="100"/>
                  </a:lnTo>
                  <a:lnTo>
                    <a:pt x="70" y="96"/>
                  </a:lnTo>
                  <a:lnTo>
                    <a:pt x="68" y="91"/>
                  </a:lnTo>
                  <a:lnTo>
                    <a:pt x="68" y="91"/>
                  </a:lnTo>
                  <a:lnTo>
                    <a:pt x="68" y="84"/>
                  </a:lnTo>
                  <a:lnTo>
                    <a:pt x="67" y="81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61" y="81"/>
                  </a:lnTo>
                  <a:lnTo>
                    <a:pt x="56" y="81"/>
                  </a:lnTo>
                  <a:lnTo>
                    <a:pt x="49" y="86"/>
                  </a:lnTo>
                  <a:lnTo>
                    <a:pt x="49" y="86"/>
                  </a:lnTo>
                  <a:lnTo>
                    <a:pt x="46" y="87"/>
                  </a:lnTo>
                  <a:lnTo>
                    <a:pt x="44" y="90"/>
                  </a:lnTo>
                  <a:lnTo>
                    <a:pt x="44" y="91"/>
                  </a:lnTo>
                  <a:lnTo>
                    <a:pt x="47" y="94"/>
                  </a:lnTo>
                  <a:lnTo>
                    <a:pt x="47" y="94"/>
                  </a:lnTo>
                  <a:lnTo>
                    <a:pt x="52" y="99"/>
                  </a:lnTo>
                  <a:lnTo>
                    <a:pt x="53" y="103"/>
                  </a:lnTo>
                  <a:lnTo>
                    <a:pt x="56" y="112"/>
                  </a:lnTo>
                  <a:lnTo>
                    <a:pt x="56" y="112"/>
                  </a:lnTo>
                  <a:lnTo>
                    <a:pt x="58" y="117"/>
                  </a:lnTo>
                  <a:lnTo>
                    <a:pt x="59" y="121"/>
                  </a:lnTo>
                  <a:lnTo>
                    <a:pt x="65" y="127"/>
                  </a:lnTo>
                  <a:lnTo>
                    <a:pt x="65" y="127"/>
                  </a:lnTo>
                  <a:lnTo>
                    <a:pt x="68" y="130"/>
                  </a:lnTo>
                  <a:lnTo>
                    <a:pt x="68" y="136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8" y="143"/>
                  </a:lnTo>
                  <a:lnTo>
                    <a:pt x="67" y="145"/>
                  </a:lnTo>
                  <a:lnTo>
                    <a:pt x="64" y="145"/>
                  </a:lnTo>
                  <a:lnTo>
                    <a:pt x="62" y="143"/>
                  </a:lnTo>
                  <a:lnTo>
                    <a:pt x="61" y="142"/>
                  </a:lnTo>
                  <a:lnTo>
                    <a:pt x="61" y="142"/>
                  </a:lnTo>
                  <a:lnTo>
                    <a:pt x="52" y="130"/>
                  </a:lnTo>
                  <a:lnTo>
                    <a:pt x="47" y="124"/>
                  </a:lnTo>
                  <a:lnTo>
                    <a:pt x="46" y="118"/>
                  </a:lnTo>
                  <a:lnTo>
                    <a:pt x="46" y="118"/>
                  </a:lnTo>
                  <a:lnTo>
                    <a:pt x="46" y="109"/>
                  </a:lnTo>
                  <a:lnTo>
                    <a:pt x="44" y="105"/>
                  </a:lnTo>
                  <a:lnTo>
                    <a:pt x="43" y="103"/>
                  </a:lnTo>
                  <a:lnTo>
                    <a:pt x="42" y="102"/>
                  </a:lnTo>
                  <a:lnTo>
                    <a:pt x="42" y="102"/>
                  </a:lnTo>
                  <a:lnTo>
                    <a:pt x="31" y="99"/>
                  </a:lnTo>
                  <a:lnTo>
                    <a:pt x="25" y="99"/>
                  </a:lnTo>
                  <a:lnTo>
                    <a:pt x="25" y="99"/>
                  </a:lnTo>
                  <a:lnTo>
                    <a:pt x="21" y="105"/>
                  </a:lnTo>
                  <a:lnTo>
                    <a:pt x="19" y="111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2" y="120"/>
                  </a:lnTo>
                  <a:lnTo>
                    <a:pt x="25" y="125"/>
                  </a:lnTo>
                  <a:lnTo>
                    <a:pt x="25" y="131"/>
                  </a:lnTo>
                  <a:lnTo>
                    <a:pt x="24" y="133"/>
                  </a:lnTo>
                  <a:lnTo>
                    <a:pt x="22" y="134"/>
                  </a:lnTo>
                  <a:lnTo>
                    <a:pt x="22" y="134"/>
                  </a:lnTo>
                  <a:lnTo>
                    <a:pt x="18" y="134"/>
                  </a:lnTo>
                  <a:lnTo>
                    <a:pt x="13" y="134"/>
                  </a:lnTo>
                  <a:lnTo>
                    <a:pt x="10" y="131"/>
                  </a:lnTo>
                  <a:lnTo>
                    <a:pt x="9" y="128"/>
                  </a:lnTo>
                  <a:lnTo>
                    <a:pt x="9" y="128"/>
                  </a:lnTo>
                  <a:lnTo>
                    <a:pt x="7" y="115"/>
                  </a:lnTo>
                  <a:lnTo>
                    <a:pt x="7" y="105"/>
                  </a:lnTo>
                  <a:lnTo>
                    <a:pt x="7" y="105"/>
                  </a:lnTo>
                  <a:lnTo>
                    <a:pt x="7" y="100"/>
                  </a:lnTo>
                  <a:lnTo>
                    <a:pt x="5" y="97"/>
                  </a:lnTo>
                  <a:lnTo>
                    <a:pt x="2" y="91"/>
                  </a:lnTo>
                  <a:lnTo>
                    <a:pt x="2" y="91"/>
                  </a:lnTo>
                  <a:lnTo>
                    <a:pt x="0" y="88"/>
                  </a:lnTo>
                  <a:lnTo>
                    <a:pt x="2" y="86"/>
                  </a:lnTo>
                  <a:lnTo>
                    <a:pt x="3" y="84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18" y="87"/>
                  </a:lnTo>
                  <a:lnTo>
                    <a:pt x="22" y="87"/>
                  </a:lnTo>
                  <a:lnTo>
                    <a:pt x="25" y="86"/>
                  </a:lnTo>
                  <a:lnTo>
                    <a:pt x="28" y="84"/>
                  </a:lnTo>
                  <a:lnTo>
                    <a:pt x="28" y="84"/>
                  </a:lnTo>
                  <a:lnTo>
                    <a:pt x="36" y="77"/>
                  </a:lnTo>
                  <a:lnTo>
                    <a:pt x="39" y="74"/>
                  </a:lnTo>
                  <a:lnTo>
                    <a:pt x="39" y="71"/>
                  </a:lnTo>
                  <a:lnTo>
                    <a:pt x="39" y="71"/>
                  </a:lnTo>
                  <a:lnTo>
                    <a:pt x="39" y="66"/>
                  </a:lnTo>
                  <a:lnTo>
                    <a:pt x="37" y="60"/>
                  </a:lnTo>
                  <a:lnTo>
                    <a:pt x="33" y="53"/>
                  </a:lnTo>
                  <a:lnTo>
                    <a:pt x="33" y="53"/>
                  </a:lnTo>
                  <a:lnTo>
                    <a:pt x="31" y="46"/>
                  </a:lnTo>
                  <a:lnTo>
                    <a:pt x="31" y="43"/>
                  </a:lnTo>
                  <a:lnTo>
                    <a:pt x="34" y="40"/>
                  </a:lnTo>
                  <a:lnTo>
                    <a:pt x="34" y="40"/>
                  </a:lnTo>
                  <a:lnTo>
                    <a:pt x="36" y="37"/>
                  </a:lnTo>
                  <a:lnTo>
                    <a:pt x="36" y="34"/>
                  </a:lnTo>
                  <a:lnTo>
                    <a:pt x="37" y="32"/>
                  </a:lnTo>
                  <a:lnTo>
                    <a:pt x="42" y="31"/>
                  </a:lnTo>
                  <a:lnTo>
                    <a:pt x="42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0232" tIns="15116" rIns="30232" bIns="1511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5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ru-RU" sz="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83635" y="46844"/>
            <a:ext cx="7534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2B2C33"/>
                </a:solidFill>
                <a:effectLst/>
                <a:uLnTx/>
                <a:uFillTx/>
                <a:latin typeface="Arial Black" panose="020B0A04020102020204" pitchFamily="34" charset="0"/>
                <a:ea typeface="Golos Text" panose="020B0503020202020204" pitchFamily="34" charset="0"/>
                <a:sym typeface="Arial"/>
              </a:rPr>
              <a:t>Доставка </a:t>
            </a:r>
            <a:r>
              <a:rPr lang="ru-RU" sz="1600" b="1" dirty="0">
                <a:solidFill>
                  <a:srgbClr val="2B2C33"/>
                </a:solidFill>
                <a:latin typeface="Arial Black" panose="020B0A04020102020204" pitchFamily="34" charset="0"/>
                <a:ea typeface="Golos Text" panose="020B0503020202020204" pitchFamily="34" charset="0"/>
              </a:rPr>
              <a:t>разными видами 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2B2C33"/>
                </a:solidFill>
                <a:effectLst/>
                <a:uLnTx/>
                <a:uFillTx/>
                <a:latin typeface="Arial Black" panose="020B0A04020102020204" pitchFamily="34" charset="0"/>
                <a:ea typeface="Golos Text" panose="020B0503020202020204" pitchFamily="34" charset="0"/>
                <a:sym typeface="Arial"/>
              </a:rPr>
              <a:t>транспорта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2B2C33"/>
              </a:solidFill>
              <a:effectLst/>
              <a:uLnTx/>
              <a:uFillTx/>
              <a:latin typeface="Arial Black" panose="020B0A04020102020204" pitchFamily="34" charset="0"/>
              <a:ea typeface="Golos Text" panose="020B0503020202020204" pitchFamily="34" charset="0"/>
              <a:sym typeface="Arial"/>
            </a:endParaRPr>
          </a:p>
        </p:txBody>
      </p:sp>
      <p:sp>
        <p:nvSpPr>
          <p:cNvPr id="40" name="Прямоугольник: скругленные углы 1">
            <a:extLst>
              <a:ext uri="{FF2B5EF4-FFF2-40B4-BE49-F238E27FC236}">
                <a16:creationId xmlns:a16="http://schemas.microsoft.com/office/drawing/2014/main" id="{019B519E-685E-4208-96B1-D246765E3EEA}"/>
              </a:ext>
            </a:extLst>
          </p:cNvPr>
          <p:cNvSpPr/>
          <p:nvPr/>
        </p:nvSpPr>
        <p:spPr>
          <a:xfrm>
            <a:off x="4799848" y="862147"/>
            <a:ext cx="4138211" cy="1070413"/>
          </a:xfrm>
          <a:prstGeom prst="roundRect">
            <a:avLst>
              <a:gd name="adj" fmla="val 565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2BAA2AB9-C9B9-43E3-AECC-03CD9B2284AA}"/>
              </a:ext>
            </a:extLst>
          </p:cNvPr>
          <p:cNvSpPr txBox="1">
            <a:spLocks/>
          </p:cNvSpPr>
          <p:nvPr/>
        </p:nvSpPr>
        <p:spPr>
          <a:xfrm>
            <a:off x="4912290" y="944448"/>
            <a:ext cx="3368330" cy="268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marR="0" lvl="0" indent="-2286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B2C33"/>
              </a:buClr>
              <a:buSzPts val="2000"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2B2C33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Преимущества:</a:t>
            </a: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rgbClr val="2B2C3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2C33"/>
              </a:buClr>
              <a:buSzPts val="2000"/>
              <a:buFont typeface="Arial"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2B2C33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rgbClr val="2B2C3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40386" y="1167649"/>
            <a:ext cx="3857133" cy="76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Максимальное географическое покрытие логистических услуг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Индивидуальные клиентские решения, тарифы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900" dirty="0"/>
              <a:t>Лучшие сроки доставки на рынке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End-to-end </a:t>
            </a: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решения</a:t>
            </a:r>
          </a:p>
        </p:txBody>
      </p:sp>
      <p:pic>
        <p:nvPicPr>
          <p:cNvPr id="45" name="Google Shape;187;p1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125;p31"/>
          <p:cNvSpPr txBox="1">
            <a:spLocks noGrp="1"/>
          </p:cNvSpPr>
          <p:nvPr>
            <p:ph type="body" idx="3"/>
          </p:nvPr>
        </p:nvSpPr>
        <p:spPr>
          <a:xfrm>
            <a:off x="162380" y="1356933"/>
            <a:ext cx="4386381" cy="25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ru-RU" sz="1050" dirty="0">
                <a:solidFill>
                  <a:schemeClr val="bg2"/>
                </a:solidFill>
              </a:rPr>
              <a:t>Железнодорожные перевозки по России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6658" y="1521565"/>
            <a:ext cx="44450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Поезд Владивосток- Москва</a:t>
            </a:r>
            <a:r>
              <a:rPr lang="en-US" altLang="zh-TW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- </a:t>
            </a:r>
            <a:r>
              <a:rPr lang="ru-RU" altLang="zh-TW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Владивосток</a:t>
            </a: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 – 9 суток в одну сторону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Ежедневное отправление</a:t>
            </a:r>
          </a:p>
        </p:txBody>
      </p:sp>
      <p:sp>
        <p:nvSpPr>
          <p:cNvPr id="32" name="Google Shape;1125;p31"/>
          <p:cNvSpPr txBox="1">
            <a:spLocks noGrp="1"/>
          </p:cNvSpPr>
          <p:nvPr>
            <p:ph type="body" idx="3"/>
          </p:nvPr>
        </p:nvSpPr>
        <p:spPr>
          <a:xfrm>
            <a:off x="176155" y="2005901"/>
            <a:ext cx="3137396" cy="25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ru-RU" sz="1050" dirty="0">
                <a:solidFill>
                  <a:schemeClr val="bg2"/>
                </a:solidFill>
              </a:rPr>
              <a:t>Контейнерные перевозки из Китая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6658" y="2195315"/>
            <a:ext cx="444508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Хунчунь</a:t>
            </a: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-Москва – 12 суток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Консолидация грузов по территории Китая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Таможенное оформление экспорта в Китае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5294" y="3683232"/>
            <a:ext cx="1296830" cy="25391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ru-RU" sz="1050" b="1" dirty="0">
                <a:solidFill>
                  <a:schemeClr val="bg2"/>
                </a:solidFill>
              </a:rPr>
              <a:t>Таможенный склад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14878" y="3019440"/>
            <a:ext cx="2693045" cy="25391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ru-RU" sz="1050" b="1" dirty="0">
                <a:solidFill>
                  <a:schemeClr val="bg2"/>
                </a:solidFill>
              </a:rPr>
              <a:t>Авиаперевозки</a:t>
            </a:r>
            <a:r>
              <a:rPr lang="ru-RU" sz="1050" b="1" dirty="0"/>
              <a:t> </a:t>
            </a:r>
            <a:r>
              <a:rPr lang="ru-RU" sz="1050" b="1" dirty="0">
                <a:solidFill>
                  <a:schemeClr val="bg2"/>
                </a:solidFill>
              </a:rPr>
              <a:t>по РФ и в</a:t>
            </a:r>
            <a:r>
              <a:rPr lang="en-US" altLang="zh-TW" sz="1050" b="1" dirty="0">
                <a:solidFill>
                  <a:schemeClr val="bg2"/>
                </a:solidFill>
              </a:rPr>
              <a:t>/</a:t>
            </a:r>
            <a:r>
              <a:rPr lang="ru-RU" sz="1050" b="1" dirty="0">
                <a:solidFill>
                  <a:schemeClr val="bg2"/>
                </a:solidFill>
              </a:rPr>
              <a:t>из стран Азии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6658" y="323244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Чартеры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Небольшие партии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7F2A9A8-A211-4253-B096-9EAF754EC6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4" r="353" b="158"/>
          <a:stretch>
            <a:fillRect/>
          </a:stretch>
        </p:blipFill>
        <p:spPr>
          <a:xfrm>
            <a:off x="6439406" y="3632554"/>
            <a:ext cx="2679792" cy="1510946"/>
          </a:xfrm>
          <a:custGeom>
            <a:avLst/>
            <a:gdLst>
              <a:gd name="connsiteX0" fmla="*/ 149045 w 4911635"/>
              <a:gd name="connsiteY0" fmla="*/ 0 h 2769325"/>
              <a:gd name="connsiteX1" fmla="*/ 4762590 w 4911635"/>
              <a:gd name="connsiteY1" fmla="*/ 0 h 2769325"/>
              <a:gd name="connsiteX2" fmla="*/ 4911635 w 4911635"/>
              <a:gd name="connsiteY2" fmla="*/ 149045 h 2769325"/>
              <a:gd name="connsiteX3" fmla="*/ 4911635 w 4911635"/>
              <a:gd name="connsiteY3" fmla="*/ 2620280 h 2769325"/>
              <a:gd name="connsiteX4" fmla="*/ 4762590 w 4911635"/>
              <a:gd name="connsiteY4" fmla="*/ 2769325 h 2769325"/>
              <a:gd name="connsiteX5" fmla="*/ 149045 w 4911635"/>
              <a:gd name="connsiteY5" fmla="*/ 2769325 h 2769325"/>
              <a:gd name="connsiteX6" fmla="*/ 0 w 4911635"/>
              <a:gd name="connsiteY6" fmla="*/ 2620280 h 2769325"/>
              <a:gd name="connsiteX7" fmla="*/ 0 w 4911635"/>
              <a:gd name="connsiteY7" fmla="*/ 149045 h 2769325"/>
              <a:gd name="connsiteX8" fmla="*/ 149045 w 4911635"/>
              <a:gd name="connsiteY8" fmla="*/ 0 h 276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11635" h="2769325">
                <a:moveTo>
                  <a:pt x="149045" y="0"/>
                </a:moveTo>
                <a:lnTo>
                  <a:pt x="4762590" y="0"/>
                </a:lnTo>
                <a:cubicBezTo>
                  <a:pt x="4844905" y="0"/>
                  <a:pt x="4911635" y="66730"/>
                  <a:pt x="4911635" y="149045"/>
                </a:cubicBezTo>
                <a:lnTo>
                  <a:pt x="4911635" y="2620280"/>
                </a:lnTo>
                <a:cubicBezTo>
                  <a:pt x="4911635" y="2702595"/>
                  <a:pt x="4844905" y="2769325"/>
                  <a:pt x="4762590" y="2769325"/>
                </a:cubicBezTo>
                <a:lnTo>
                  <a:pt x="149045" y="2769325"/>
                </a:lnTo>
                <a:cubicBezTo>
                  <a:pt x="66730" y="2769325"/>
                  <a:pt x="0" y="2702595"/>
                  <a:pt x="0" y="2620280"/>
                </a:cubicBezTo>
                <a:lnTo>
                  <a:pt x="0" y="149045"/>
                </a:lnTo>
                <a:cubicBezTo>
                  <a:pt x="0" y="66730"/>
                  <a:pt x="66730" y="0"/>
                  <a:pt x="149045" y="0"/>
                </a:cubicBezTo>
                <a:close/>
              </a:path>
            </a:pathLst>
          </a:cu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6B95B3D-0EDA-49A4-A4B6-881D1FDACB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9848" y="2237637"/>
            <a:ext cx="3686614" cy="1529184"/>
          </a:xfrm>
          <a:custGeom>
            <a:avLst/>
            <a:gdLst>
              <a:gd name="connsiteX0" fmla="*/ 128222 w 4376034"/>
              <a:gd name="connsiteY0" fmla="*/ 0 h 1815152"/>
              <a:gd name="connsiteX1" fmla="*/ 4247812 w 4376034"/>
              <a:gd name="connsiteY1" fmla="*/ 0 h 1815152"/>
              <a:gd name="connsiteX2" fmla="*/ 4376034 w 4376034"/>
              <a:gd name="connsiteY2" fmla="*/ 128222 h 1815152"/>
              <a:gd name="connsiteX3" fmla="*/ 4376034 w 4376034"/>
              <a:gd name="connsiteY3" fmla="*/ 1686930 h 1815152"/>
              <a:gd name="connsiteX4" fmla="*/ 4247812 w 4376034"/>
              <a:gd name="connsiteY4" fmla="*/ 1815152 h 1815152"/>
              <a:gd name="connsiteX5" fmla="*/ 128222 w 4376034"/>
              <a:gd name="connsiteY5" fmla="*/ 1815152 h 1815152"/>
              <a:gd name="connsiteX6" fmla="*/ 0 w 4376034"/>
              <a:gd name="connsiteY6" fmla="*/ 1686930 h 1815152"/>
              <a:gd name="connsiteX7" fmla="*/ 0 w 4376034"/>
              <a:gd name="connsiteY7" fmla="*/ 128222 h 1815152"/>
              <a:gd name="connsiteX8" fmla="*/ 128222 w 4376034"/>
              <a:gd name="connsiteY8" fmla="*/ 0 h 1815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76034" h="1815152">
                <a:moveTo>
                  <a:pt x="128222" y="0"/>
                </a:moveTo>
                <a:lnTo>
                  <a:pt x="4247812" y="0"/>
                </a:lnTo>
                <a:cubicBezTo>
                  <a:pt x="4318627" y="0"/>
                  <a:pt x="4376034" y="57407"/>
                  <a:pt x="4376034" y="128222"/>
                </a:cubicBezTo>
                <a:lnTo>
                  <a:pt x="4376034" y="1686930"/>
                </a:lnTo>
                <a:cubicBezTo>
                  <a:pt x="4376034" y="1757745"/>
                  <a:pt x="4318627" y="1815152"/>
                  <a:pt x="4247812" y="1815152"/>
                </a:cubicBezTo>
                <a:lnTo>
                  <a:pt x="128222" y="1815152"/>
                </a:lnTo>
                <a:cubicBezTo>
                  <a:pt x="57407" y="1815152"/>
                  <a:pt x="0" y="1757745"/>
                  <a:pt x="0" y="1686930"/>
                </a:cubicBezTo>
                <a:lnTo>
                  <a:pt x="0" y="128222"/>
                </a:lnTo>
                <a:cubicBezTo>
                  <a:pt x="0" y="57407"/>
                  <a:pt x="57407" y="0"/>
                  <a:pt x="128222" y="0"/>
                </a:cubicBezTo>
                <a:close/>
              </a:path>
            </a:pathLst>
          </a:custGeom>
        </p:spPr>
      </p:pic>
      <p:sp>
        <p:nvSpPr>
          <p:cNvPr id="38" name="Google Shape;1125;p31"/>
          <p:cNvSpPr txBox="1">
            <a:spLocks noGrp="1"/>
          </p:cNvSpPr>
          <p:nvPr>
            <p:ph type="body" idx="3"/>
          </p:nvPr>
        </p:nvSpPr>
        <p:spPr>
          <a:xfrm>
            <a:off x="148317" y="632806"/>
            <a:ext cx="4386381" cy="25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ru-RU" sz="1050" dirty="0">
                <a:solidFill>
                  <a:schemeClr val="bg2"/>
                </a:solidFill>
              </a:rPr>
              <a:t>Автомобильные перевозки по России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6658" y="818833"/>
            <a:ext cx="4445087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000" dirty="0" err="1">
                <a:latin typeface="Arial" panose="020B06040202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Паллетная</a:t>
            </a:r>
            <a:r>
              <a:rPr lang="ru-RU" sz="1000" dirty="0">
                <a:latin typeface="Arial" panose="020B06040202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 доставка (до 500 кг)</a:t>
            </a:r>
            <a:endParaRPr lang="en-US" sz="1000" dirty="0">
              <a:latin typeface="Arial" panose="020B0604020202020204" pitchFamily="34" charset="0"/>
              <a:ea typeface="Golos Text" panose="020B0503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000" dirty="0">
                <a:latin typeface="Arial" panose="020B06040202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F</a:t>
            </a:r>
            <a:r>
              <a:rPr lang="en-US" sz="1000" dirty="0">
                <a:latin typeface="Arial" panose="020B06040202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TL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5507" y="391009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000" dirty="0"/>
              <a:t>Хранение товаров, помещённых под таможенную процедуру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000" dirty="0"/>
              <a:t>Услуга маркировки товара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000" dirty="0"/>
              <a:t>Интеграция с системой «Честный знак»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000" dirty="0"/>
              <a:t>Формирование товарных партий товаров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000" dirty="0"/>
              <a:t>Таможенное оформление грузов </a:t>
            </a:r>
          </a:p>
        </p:txBody>
      </p:sp>
    </p:spTree>
    <p:extLst>
      <p:ext uri="{BB962C8B-B14F-4D97-AF65-F5344CB8AC3E}">
        <p14:creationId xmlns:p14="http://schemas.microsoft.com/office/powerpoint/2010/main" val="3249821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: скругленные углы 1">
            <a:extLst>
              <a:ext uri="{FF2B5EF4-FFF2-40B4-BE49-F238E27FC236}">
                <a16:creationId xmlns:a16="http://schemas.microsoft.com/office/drawing/2014/main" id="{019B519E-685E-4208-96B1-D246765E3EEA}"/>
              </a:ext>
            </a:extLst>
          </p:cNvPr>
          <p:cNvSpPr/>
          <p:nvPr/>
        </p:nvSpPr>
        <p:spPr>
          <a:xfrm>
            <a:off x="5172593" y="2432474"/>
            <a:ext cx="1389945" cy="723444"/>
          </a:xfrm>
          <a:prstGeom prst="roundRect">
            <a:avLst>
              <a:gd name="adj" fmla="val 56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Google Shape;431;p1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5114" y="252369"/>
            <a:ext cx="742950" cy="95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02BB5751-B343-4123-AEC8-B9A957A49C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76" t="321" r="28134"/>
          <a:stretch/>
        </p:blipFill>
        <p:spPr>
          <a:xfrm>
            <a:off x="6780701" y="16007"/>
            <a:ext cx="2363299" cy="5137500"/>
          </a:xfrm>
          <a:custGeom>
            <a:avLst/>
            <a:gdLst>
              <a:gd name="connsiteX0" fmla="*/ 202643 w 3284325"/>
              <a:gd name="connsiteY0" fmla="*/ 0 h 5137500"/>
              <a:gd name="connsiteX1" fmla="*/ 3284325 w 3284325"/>
              <a:gd name="connsiteY1" fmla="*/ 0 h 5137500"/>
              <a:gd name="connsiteX2" fmla="*/ 3284325 w 3284325"/>
              <a:gd name="connsiteY2" fmla="*/ 5137500 h 5137500"/>
              <a:gd name="connsiteX3" fmla="*/ 155741 w 3284325"/>
              <a:gd name="connsiteY3" fmla="*/ 5137500 h 5137500"/>
              <a:gd name="connsiteX4" fmla="*/ 123765 w 3284325"/>
              <a:gd name="connsiteY4" fmla="*/ 5127575 h 5137500"/>
              <a:gd name="connsiteX5" fmla="*/ 0 w 3284325"/>
              <a:gd name="connsiteY5" fmla="*/ 4940856 h 5137500"/>
              <a:gd name="connsiteX6" fmla="*/ 0 w 3284325"/>
              <a:gd name="connsiteY6" fmla="*/ 202643 h 5137500"/>
              <a:gd name="connsiteX7" fmla="*/ 202643 w 3284325"/>
              <a:gd name="connsiteY7" fmla="*/ 0 h 513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84325" h="5137500">
                <a:moveTo>
                  <a:pt x="202643" y="0"/>
                </a:moveTo>
                <a:lnTo>
                  <a:pt x="3284325" y="0"/>
                </a:lnTo>
                <a:lnTo>
                  <a:pt x="3284325" y="5137500"/>
                </a:lnTo>
                <a:lnTo>
                  <a:pt x="155741" y="5137500"/>
                </a:lnTo>
                <a:lnTo>
                  <a:pt x="123765" y="5127575"/>
                </a:lnTo>
                <a:cubicBezTo>
                  <a:pt x="51034" y="5096812"/>
                  <a:pt x="0" y="5024794"/>
                  <a:pt x="0" y="4940856"/>
                </a:cubicBezTo>
                <a:lnTo>
                  <a:pt x="0" y="202643"/>
                </a:lnTo>
                <a:cubicBezTo>
                  <a:pt x="0" y="90726"/>
                  <a:pt x="90726" y="0"/>
                  <a:pt x="202643" y="0"/>
                </a:cubicBezTo>
                <a:close/>
              </a:path>
            </a:pathLst>
          </a:cu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CF0D1C-8BE5-4F81-9308-0134631229D2}"/>
              </a:ext>
            </a:extLst>
          </p:cNvPr>
          <p:cNvSpPr txBox="1"/>
          <p:nvPr/>
        </p:nvSpPr>
        <p:spPr>
          <a:xfrm>
            <a:off x="-1" y="-10255"/>
            <a:ext cx="71595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Дарксторы</a:t>
            </a:r>
            <a:r>
              <a:rPr lang="ru-RU" sz="1600" b="1" dirty="0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 и Складские услуги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3257" y="856195"/>
            <a:ext cx="2883408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Оптимизация расходов на логистику и хранение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/>
              <a:t>Возможности хранения, обработки, сборки, выдачи в отделениях, доставки платежных терминалов, телеком оборудования, кассовых лент, картриджей и др.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Экспресс-доставка до двери 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/>
              <a:t>Возможна работа в ПО клиента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1689;p53"/>
          <p:cNvSpPr txBox="1"/>
          <p:nvPr/>
        </p:nvSpPr>
        <p:spPr>
          <a:xfrm>
            <a:off x="1219502" y="2415638"/>
            <a:ext cx="4051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bg1"/>
                </a:solidFill>
                <a:latin typeface="Arial Black"/>
                <a:ea typeface="Arial Black"/>
                <a:cs typeface="Arial Black"/>
                <a:sym typeface="Arial Black"/>
              </a:rPr>
              <a:t>%</a:t>
            </a:r>
            <a:endParaRPr sz="1800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16" name="Прямоугольник: скругленные углы 1">
            <a:extLst>
              <a:ext uri="{FF2B5EF4-FFF2-40B4-BE49-F238E27FC236}">
                <a16:creationId xmlns:a16="http://schemas.microsoft.com/office/drawing/2014/main" id="{019B519E-685E-4208-96B1-D246765E3EEA}"/>
              </a:ext>
            </a:extLst>
          </p:cNvPr>
          <p:cNvSpPr/>
          <p:nvPr/>
        </p:nvSpPr>
        <p:spPr>
          <a:xfrm>
            <a:off x="237811" y="2436326"/>
            <a:ext cx="1386808" cy="750736"/>
          </a:xfrm>
          <a:prstGeom prst="roundRect">
            <a:avLst>
              <a:gd name="adj" fmla="val 56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Google Shape;1701;p53"/>
          <p:cNvSpPr txBox="1"/>
          <p:nvPr/>
        </p:nvSpPr>
        <p:spPr>
          <a:xfrm>
            <a:off x="93256" y="2519378"/>
            <a:ext cx="162203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&gt;</a:t>
            </a:r>
            <a:r>
              <a:rPr lang="ru-RU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150</a:t>
            </a:r>
            <a:r>
              <a:rPr lang="en-US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0</a:t>
            </a:r>
            <a:endParaRPr lang="ru-RU" sz="2400" b="1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складов на базе почтовых отделений</a:t>
            </a:r>
          </a:p>
        </p:txBody>
      </p:sp>
      <p:sp>
        <p:nvSpPr>
          <p:cNvPr id="18" name="Прямоугольник: скругленные углы 1">
            <a:extLst>
              <a:ext uri="{FF2B5EF4-FFF2-40B4-BE49-F238E27FC236}">
                <a16:creationId xmlns:a16="http://schemas.microsoft.com/office/drawing/2014/main" id="{019B519E-685E-4208-96B1-D246765E3EEA}"/>
              </a:ext>
            </a:extLst>
          </p:cNvPr>
          <p:cNvSpPr/>
          <p:nvPr/>
        </p:nvSpPr>
        <p:spPr>
          <a:xfrm>
            <a:off x="1883188" y="2463618"/>
            <a:ext cx="1401882" cy="723444"/>
          </a:xfrm>
          <a:prstGeom prst="roundRect">
            <a:avLst>
              <a:gd name="adj" fmla="val 56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Google Shape;1701;p53"/>
          <p:cNvSpPr txBox="1"/>
          <p:nvPr/>
        </p:nvSpPr>
        <p:spPr>
          <a:xfrm>
            <a:off x="1883187" y="2536135"/>
            <a:ext cx="140188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&gt;</a:t>
            </a:r>
            <a:r>
              <a:rPr lang="ru-RU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r>
              <a:rPr lang="en-US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00</a:t>
            </a:r>
            <a:r>
              <a:rPr lang="ru-RU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12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тыс.</a:t>
            </a:r>
            <a:endParaRPr lang="ru-RU" sz="2400" b="1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 err="1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кв</a:t>
            </a:r>
            <a:r>
              <a:rPr lang="ru-RU" sz="60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 метров </a:t>
            </a:r>
            <a:r>
              <a:rPr lang="ru-RU" sz="600" dirty="0" err="1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дарксторов</a:t>
            </a:r>
            <a:endParaRPr lang="ru-RU" sz="600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1" name="Прямоугольник: скругленные углы 1">
            <a:extLst>
              <a:ext uri="{FF2B5EF4-FFF2-40B4-BE49-F238E27FC236}">
                <a16:creationId xmlns:a16="http://schemas.microsoft.com/office/drawing/2014/main" id="{019B519E-685E-4208-96B1-D246765E3EEA}"/>
              </a:ext>
            </a:extLst>
          </p:cNvPr>
          <p:cNvSpPr/>
          <p:nvPr/>
        </p:nvSpPr>
        <p:spPr>
          <a:xfrm>
            <a:off x="3519022" y="2463618"/>
            <a:ext cx="1374155" cy="723444"/>
          </a:xfrm>
          <a:prstGeom prst="roundRect">
            <a:avLst>
              <a:gd name="adj" fmla="val 56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Google Shape;1701;p53"/>
          <p:cNvSpPr txBox="1"/>
          <p:nvPr/>
        </p:nvSpPr>
        <p:spPr>
          <a:xfrm>
            <a:off x="3519022" y="2540673"/>
            <a:ext cx="132200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&gt;</a:t>
            </a:r>
            <a:r>
              <a:rPr lang="ru-RU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1,3 </a:t>
            </a:r>
            <a:r>
              <a:rPr lang="ru-RU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млн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полка-мест в </a:t>
            </a:r>
            <a:r>
              <a:rPr lang="ru-RU" sz="600" dirty="0" err="1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дарксторах</a:t>
            </a:r>
            <a:endParaRPr lang="ru-RU" sz="600" dirty="0">
              <a:solidFill>
                <a:schemeClr val="tx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F3E0486B-A47D-61DC-9E57-28DB68E3BA84}"/>
              </a:ext>
            </a:extLst>
          </p:cNvPr>
          <p:cNvSpPr/>
          <p:nvPr/>
        </p:nvSpPr>
        <p:spPr>
          <a:xfrm>
            <a:off x="3304749" y="474717"/>
            <a:ext cx="3289827" cy="1857192"/>
          </a:xfrm>
          <a:prstGeom prst="roundRect">
            <a:avLst>
              <a:gd name="adj" fmla="val 591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63745"/>
            <a:endParaRPr lang="ru-RU" sz="1315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71B1D1F-4066-3492-935E-259F68B92884}"/>
              </a:ext>
            </a:extLst>
          </p:cNvPr>
          <p:cNvSpPr txBox="1">
            <a:spLocks/>
          </p:cNvSpPr>
          <p:nvPr/>
        </p:nvSpPr>
        <p:spPr>
          <a:xfrm>
            <a:off x="197094" y="567806"/>
            <a:ext cx="3107655" cy="25180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fontAlgn="ctr">
              <a:defRPr/>
            </a:pPr>
            <a:r>
              <a:rPr lang="ru-RU" sz="1200" b="1" dirty="0" err="1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Дарксторы</a:t>
            </a:r>
            <a:r>
              <a:rPr lang="ru-RU" sz="1200" b="1" dirty="0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 в отделениях Почты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385227" y="856195"/>
            <a:ext cx="320935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Получить адреса необходимых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дарксторов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Определить перечень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SKU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для хранения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Определить объемы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для хранения в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дарксторах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Определить перечень необходимых операций 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Почта предоставит индивидуальное тарифное предложение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71B1D1F-4066-3492-935E-259F68B92884}"/>
              </a:ext>
            </a:extLst>
          </p:cNvPr>
          <p:cNvSpPr txBox="1">
            <a:spLocks/>
          </p:cNvSpPr>
          <p:nvPr/>
        </p:nvSpPr>
        <p:spPr>
          <a:xfrm>
            <a:off x="3673046" y="567806"/>
            <a:ext cx="3107655" cy="25180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fontAlgn="ctr">
              <a:defRPr/>
            </a:pPr>
            <a:r>
              <a:rPr lang="ru-RU" sz="1200" b="1" dirty="0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Что нужно для старта:</a:t>
            </a:r>
          </a:p>
        </p:txBody>
      </p:sp>
      <p:sp>
        <p:nvSpPr>
          <p:cNvPr id="23" name="object 25"/>
          <p:cNvSpPr txBox="1">
            <a:spLocks noGrp="1"/>
          </p:cNvSpPr>
          <p:nvPr>
            <p:ph type="title"/>
          </p:nvPr>
        </p:nvSpPr>
        <p:spPr>
          <a:xfrm>
            <a:off x="213075" y="3385618"/>
            <a:ext cx="2491214" cy="191078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algn="l" rtl="0">
              <a:buClr>
                <a:srgbClr val="000000"/>
              </a:buClr>
            </a:pPr>
            <a:r>
              <a:rPr sz="1200" dirty="0" err="1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  <a:sym typeface="Arial"/>
              </a:rPr>
              <a:t>Складские</a:t>
            </a:r>
            <a:r>
              <a:rPr sz="1200" dirty="0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  <a:sym typeface="Arial"/>
              </a:rPr>
              <a:t>услуги</a:t>
            </a:r>
            <a:endParaRPr sz="1200" dirty="0">
              <a:solidFill>
                <a:schemeClr val="tx1"/>
              </a:solidFill>
              <a:latin typeface="Arial Black" panose="020B0A04020102020204" pitchFamily="34" charset="0"/>
              <a:ea typeface="Golos Text" panose="020B0503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12632" y="2484370"/>
            <a:ext cx="1552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&gt;3</a:t>
            </a:r>
            <a:r>
              <a:rPr lang="ru-RU" sz="11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lang="ru-RU" sz="1200" b="1" dirty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млн. </a:t>
            </a:r>
            <a:r>
              <a:rPr lang="ru-RU" sz="1200" b="1" dirty="0" err="1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кв.м</a:t>
            </a:r>
            <a:endParaRPr lang="ru-RU" sz="1200" b="1" dirty="0">
              <a:solidFill>
                <a:schemeClr val="tx1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88447" y="2859300"/>
            <a:ext cx="1485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складских площадей</a:t>
            </a:r>
            <a:r>
              <a:rPr lang="en-US" sz="600" dirty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lang="ru-RU" sz="600" dirty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в крупных городах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87002" y="3758475"/>
            <a:ext cx="2864887" cy="7771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2100" marR="2540" indent="-285750" defTabSz="457200">
              <a:spcBef>
                <a:spcPts val="53"/>
              </a:spcBef>
              <a:buClrTx/>
              <a:buFont typeface="Wingdings" panose="05000000000000000000" pitchFamily="2" charset="2"/>
              <a:buChar char="ü"/>
            </a:pPr>
            <a:r>
              <a:rPr lang="ru-RU" sz="1050" kern="1200" spc="-5" dirty="0">
                <a:solidFill>
                  <a:prstClr val="black"/>
                </a:solidFill>
              </a:rPr>
              <a:t>Длительное ответственное</a:t>
            </a:r>
            <a:r>
              <a:rPr lang="ru-RU" sz="1050" kern="1200" spc="-50" dirty="0">
                <a:solidFill>
                  <a:prstClr val="black"/>
                </a:solidFill>
              </a:rPr>
              <a:t> </a:t>
            </a:r>
            <a:r>
              <a:rPr lang="ru-RU" sz="1050" kern="1200" dirty="0">
                <a:solidFill>
                  <a:prstClr val="black"/>
                </a:solidFill>
              </a:rPr>
              <a:t>хранение </a:t>
            </a:r>
          </a:p>
          <a:p>
            <a:pPr marL="292100" marR="2540" indent="-285750" defTabSz="457200">
              <a:spcBef>
                <a:spcPts val="53"/>
              </a:spcBef>
              <a:buClrTx/>
              <a:buFont typeface="Wingdings" panose="05000000000000000000" pitchFamily="2" charset="2"/>
              <a:buChar char="ü"/>
            </a:pPr>
            <a:r>
              <a:rPr lang="ru-RU" sz="1050" kern="1200" spc="-5" dirty="0" err="1">
                <a:solidFill>
                  <a:prstClr val="black"/>
                </a:solidFill>
              </a:rPr>
              <a:t>Фулфилмент</a:t>
            </a:r>
            <a:endParaRPr lang="ru-RU" sz="1050" kern="1200" spc="-5" dirty="0">
              <a:solidFill>
                <a:prstClr val="black"/>
              </a:solidFill>
            </a:endParaRPr>
          </a:p>
          <a:p>
            <a:pPr marL="292100" marR="2540" indent="-285750" defTabSz="457200">
              <a:spcBef>
                <a:spcPts val="53"/>
              </a:spcBef>
              <a:buClrTx/>
              <a:buFont typeface="Wingdings" panose="05000000000000000000" pitchFamily="2" charset="2"/>
              <a:buChar char="ü"/>
            </a:pPr>
            <a:r>
              <a:rPr lang="ru-RU" sz="1050" kern="1200" dirty="0">
                <a:solidFill>
                  <a:prstClr val="black"/>
                </a:solidFill>
              </a:rPr>
              <a:t>Кросс-</a:t>
            </a:r>
            <a:r>
              <a:rPr lang="ru-RU" sz="1050" kern="1200" dirty="0" err="1">
                <a:solidFill>
                  <a:prstClr val="black"/>
                </a:solidFill>
              </a:rPr>
              <a:t>докинг</a:t>
            </a:r>
            <a:endParaRPr lang="ru-RU" sz="1050" kern="1200" dirty="0">
              <a:solidFill>
                <a:prstClr val="black"/>
              </a:solidFill>
            </a:endParaRPr>
          </a:p>
          <a:p>
            <a:pPr marL="292100" marR="2540" indent="-285750" defTabSz="457200">
              <a:spcBef>
                <a:spcPts val="53"/>
              </a:spcBef>
              <a:buClrTx/>
              <a:buFont typeface="Wingdings" panose="05000000000000000000" pitchFamily="2" charset="2"/>
              <a:buChar char="ü"/>
            </a:pPr>
            <a:r>
              <a:rPr lang="ru-RU" sz="1050" kern="1200" dirty="0">
                <a:solidFill>
                  <a:prstClr val="black"/>
                </a:solidFill>
              </a:rPr>
              <a:t>Передача в доставку</a:t>
            </a:r>
          </a:p>
        </p:txBody>
      </p:sp>
      <p:sp>
        <p:nvSpPr>
          <p:cNvPr id="31" name="Rounded Rectangle 4">
            <a:extLst>
              <a:ext uri="{FF2B5EF4-FFF2-40B4-BE49-F238E27FC236}">
                <a16:creationId xmlns:a16="http://schemas.microsoft.com/office/drawing/2014/main" id="{F3E0486B-A47D-61DC-9E57-28DB68E3BA84}"/>
              </a:ext>
            </a:extLst>
          </p:cNvPr>
          <p:cNvSpPr/>
          <p:nvPr/>
        </p:nvSpPr>
        <p:spPr>
          <a:xfrm>
            <a:off x="3302099" y="3550812"/>
            <a:ext cx="3289827" cy="1491217"/>
          </a:xfrm>
          <a:prstGeom prst="roundRect">
            <a:avLst>
              <a:gd name="adj" fmla="val 591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63745"/>
            <a:endParaRPr lang="ru-RU" sz="1315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434576" y="3907312"/>
            <a:ext cx="32093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Получить от банка локации нужных складов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Определить объемы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для хранения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Определить перечень необходимых операций </a:t>
            </a:r>
          </a:p>
          <a:p>
            <a:pPr marL="171450" indent="-171450" defTabSz="1342408">
              <a:spcBef>
                <a:spcPts val="600"/>
              </a:spcBef>
              <a:buClrTx/>
              <a:buSzPct val="130000"/>
              <a:buFont typeface="Wingdings" panose="05000000000000000000" pitchFamily="2" charset="2"/>
              <a:buChar char="ü"/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Почта предоставит индивидуальное тарифное предложение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171B1D1F-4066-3492-935E-259F68B92884}"/>
              </a:ext>
            </a:extLst>
          </p:cNvPr>
          <p:cNvSpPr txBox="1">
            <a:spLocks/>
          </p:cNvSpPr>
          <p:nvPr/>
        </p:nvSpPr>
        <p:spPr>
          <a:xfrm>
            <a:off x="3566088" y="3589165"/>
            <a:ext cx="3107655" cy="25180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fontAlgn="ctr">
              <a:defRPr/>
            </a:pPr>
            <a:r>
              <a:rPr lang="ru-RU" sz="1200" b="1" dirty="0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Что нужно для старта:</a:t>
            </a:r>
          </a:p>
        </p:txBody>
      </p:sp>
    </p:spTree>
    <p:extLst>
      <p:ext uri="{BB962C8B-B14F-4D97-AF65-F5344CB8AC3E}">
        <p14:creationId xmlns:p14="http://schemas.microsoft.com/office/powerpoint/2010/main" val="199058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ounded Rectangle 4">
            <a:extLst>
              <a:ext uri="{FF2B5EF4-FFF2-40B4-BE49-F238E27FC236}">
                <a16:creationId xmlns:a16="http://schemas.microsoft.com/office/drawing/2014/main" id="{F3E0486B-A47D-61DC-9E57-28DB68E3BA84}"/>
              </a:ext>
            </a:extLst>
          </p:cNvPr>
          <p:cNvSpPr/>
          <p:nvPr/>
        </p:nvSpPr>
        <p:spPr>
          <a:xfrm>
            <a:off x="54872" y="1607402"/>
            <a:ext cx="5637891" cy="2984054"/>
          </a:xfrm>
          <a:prstGeom prst="roundRect">
            <a:avLst>
              <a:gd name="adj" fmla="val 591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1079">
              <a:buClrTx/>
            </a:pPr>
            <a:endParaRPr lang="ru-RU" sz="1125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4872" y="46161"/>
            <a:ext cx="8452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Bef>
                <a:spcPts val="510"/>
              </a:spcBef>
              <a:spcAft>
                <a:spcPts val="382"/>
              </a:spcAft>
              <a:buClr>
                <a:schemeClr val="accent5"/>
              </a:buClr>
              <a:buSzPct val="100000"/>
              <a:defRPr/>
            </a:pPr>
            <a:r>
              <a:rPr lang="ru-RU" sz="1800" b="1" dirty="0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Цифровые решения для писем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0D87DDA-6FC9-4E96-B0F9-6B882DB98EE7}"/>
              </a:ext>
            </a:extLst>
          </p:cNvPr>
          <p:cNvSpPr txBox="1"/>
          <p:nvPr/>
        </p:nvSpPr>
        <p:spPr>
          <a:xfrm>
            <a:off x="151101" y="1786202"/>
            <a:ext cx="5559179" cy="261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ru-RU" sz="1050" b="1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Исходящая документация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  <a:sym typeface="Arial"/>
            </a:endParaRPr>
          </a:p>
          <a:p>
            <a:pPr marL="171450" indent="-171450" algn="just" fontAlgn="ctr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электронная доставка юридически значимых документов, уведомление о вручении</a:t>
            </a:r>
          </a:p>
          <a:p>
            <a:pPr marL="171450" lvl="0" indent="-171450" algn="just" fontAlgn="ctr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возможность интеграции в СЭД клиентов, бесшовное решение</a:t>
            </a:r>
          </a:p>
          <a:p>
            <a:pPr marL="171450" lvl="0" indent="-171450" algn="just" fontAlgn="ctr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использование защищенных электронных каналов (</a:t>
            </a:r>
            <a:r>
              <a:rPr lang="ru-RU" sz="1000" dirty="0" err="1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VipNet</a:t>
            </a: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, ГОСТ/ TLS, СМЭВ)</a:t>
            </a:r>
          </a:p>
          <a:p>
            <a:pPr marL="171450" lvl="0" indent="-171450" algn="just" fontAlgn="ctr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доступ к оригиналу письма</a:t>
            </a:r>
          </a:p>
          <a:p>
            <a:pPr marL="171450" lvl="0" indent="-171450" algn="just" fontAlgn="ctr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штамп электронной подписи</a:t>
            </a:r>
          </a:p>
          <a:p>
            <a:pPr marL="171450" lvl="0" indent="-171450" algn="just" fontAlgn="ctr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рассылка письма многим адресатам</a:t>
            </a:r>
          </a:p>
          <a:p>
            <a:pPr marR="0" lvl="0" algn="just" defTabSz="914400" rtl="0" eaLnBrk="1" fontAlgn="ctr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ru-RU" sz="1050" b="1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Входящая документация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  <a:sym typeface="Arial"/>
            </a:endParaRPr>
          </a:p>
          <a:p>
            <a:pPr marL="171450" marR="0" lvl="0" indent="-171450" algn="just" defTabSz="914400" rtl="0" eaLnBrk="1" fontAlgn="ctr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  <a:sym typeface="Arial"/>
              </a:rPr>
              <a:t>оцифровка документов, архивов</a:t>
            </a:r>
          </a:p>
          <a:p>
            <a:pPr marL="171450" indent="-171450" algn="just" fontAlgn="ctr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сортировка и классификация входящих документов</a:t>
            </a:r>
          </a:p>
          <a:p>
            <a:pPr marL="171450" marR="0" lvl="0" indent="-171450" algn="just" defTabSz="914400" rtl="0" eaLnBrk="1" fontAlgn="ctr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  <a:sym typeface="Arial"/>
              </a:rPr>
              <a:t>ответственное хранение бумажных версий</a:t>
            </a:r>
          </a:p>
          <a:p>
            <a:pPr marL="171450" marR="0" lvl="0" indent="-171450" algn="just" defTabSz="914400" rtl="0" eaLnBrk="1" fontAlgn="ctr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  <a:sym typeface="Arial"/>
              </a:rPr>
              <a:t>доставка оригиналов</a:t>
            </a:r>
          </a:p>
          <a:p>
            <a:pPr marL="0" marR="0" lvl="0" indent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9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0D87DDA-6FC9-4E96-B0F9-6B882DB98EE7}"/>
              </a:ext>
            </a:extLst>
          </p:cNvPr>
          <p:cNvSpPr txBox="1"/>
          <p:nvPr/>
        </p:nvSpPr>
        <p:spPr>
          <a:xfrm>
            <a:off x="54872" y="562981"/>
            <a:ext cx="3656850" cy="638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  <a:sym typeface="Arial"/>
              </a:rPr>
              <a:t>Проблемы компаний: 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  <a:sym typeface="Arial"/>
            </a:endParaRPr>
          </a:p>
          <a:p>
            <a:pPr marL="171450" marR="0" lvl="0" indent="-171450" algn="just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в</a:t>
            </a:r>
            <a:r>
              <a:rPr kumimoji="0" lang="ru-RU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  <a:sym typeface="Arial"/>
              </a:rPr>
              <a:t>ысокие</a:t>
            </a:r>
            <a:r>
              <a:rPr kumimoji="0" lang="ru-RU" sz="1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  <a:sym typeface="Arial"/>
              </a:rPr>
              <a:t>затраты на печать и отправку</a:t>
            </a:r>
          </a:p>
          <a:p>
            <a:pPr marL="171450" marR="0" lvl="0" indent="-171450" algn="just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  <a:sym typeface="Arial"/>
              </a:rPr>
              <a:t>место для хранения бумажных документов</a:t>
            </a:r>
          </a:p>
        </p:txBody>
      </p:sp>
      <p:sp>
        <p:nvSpPr>
          <p:cNvPr id="91" name="Прямоугольник: скругленные углы 56">
            <a:extLst>
              <a:ext uri="{FF2B5EF4-FFF2-40B4-BE49-F238E27FC236}">
                <a16:creationId xmlns:a16="http://schemas.microsoft.com/office/drawing/2014/main" id="{5E232A62-8A8B-4D6E-8043-EDB1C808B366}"/>
              </a:ext>
            </a:extLst>
          </p:cNvPr>
          <p:cNvSpPr/>
          <p:nvPr/>
        </p:nvSpPr>
        <p:spPr>
          <a:xfrm rot="5400000">
            <a:off x="8039028" y="3640344"/>
            <a:ext cx="493229" cy="1408991"/>
          </a:xfrm>
          <a:prstGeom prst="roundRect">
            <a:avLst>
              <a:gd name="adj" fmla="val 1204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2" name="Прямоугольник: скругленные углы 56">
            <a:extLst>
              <a:ext uri="{FF2B5EF4-FFF2-40B4-BE49-F238E27FC236}">
                <a16:creationId xmlns:a16="http://schemas.microsoft.com/office/drawing/2014/main" id="{5E232A62-8A8B-4D6E-8043-EDB1C808B366}"/>
              </a:ext>
            </a:extLst>
          </p:cNvPr>
          <p:cNvSpPr/>
          <p:nvPr/>
        </p:nvSpPr>
        <p:spPr>
          <a:xfrm rot="5400000">
            <a:off x="6374394" y="3684836"/>
            <a:ext cx="472458" cy="1340782"/>
          </a:xfrm>
          <a:prstGeom prst="roundRect">
            <a:avLst>
              <a:gd name="adj" fmla="val 1204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6057415" y="4160567"/>
            <a:ext cx="110641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более 50 тыс. организаций 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7581148" y="4116428"/>
            <a:ext cx="14440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более 15 млн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граждан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700236" y="3867759"/>
            <a:ext cx="17091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Сервисом пользуются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5C0A37B5-15C1-4CD1-BF99-B4D31D52D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740" y="1624066"/>
            <a:ext cx="3120230" cy="176785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54872" y="1377617"/>
            <a:ext cx="84527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Bef>
                <a:spcPts val="510"/>
              </a:spcBef>
              <a:spcAft>
                <a:spcPts val="382"/>
              </a:spcAft>
              <a:buClr>
                <a:schemeClr val="accent5"/>
              </a:buClr>
              <a:buSzPct val="100000"/>
              <a:defRPr/>
            </a:pPr>
            <a:r>
              <a:rPr lang="ru-RU" sz="1200" b="1" dirty="0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Решение по </a:t>
            </a:r>
            <a:r>
              <a:rPr lang="ru-RU" sz="1200" b="1" dirty="0" err="1">
                <a:solidFill>
                  <a:schemeClr val="tx1"/>
                </a:solidFill>
                <a:latin typeface="Arial Black" panose="020B0A04020102020204" pitchFamily="34" charset="0"/>
                <a:ea typeface="Golos Text" panose="020B0503020202020204" pitchFamily="34" charset="0"/>
                <a:cs typeface="Arial" panose="020B0604020202020204" pitchFamily="34" charset="0"/>
              </a:rPr>
              <a:t>цифровизации</a:t>
            </a:r>
            <a:endParaRPr lang="ru-RU" sz="1200" b="1" dirty="0">
              <a:solidFill>
                <a:schemeClr val="tx1"/>
              </a:solidFill>
              <a:latin typeface="Arial Black" panose="020B0A04020102020204" pitchFamily="34" charset="0"/>
              <a:ea typeface="Golos Text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71B1D1F-4066-3492-935E-259F68B9288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45433" y="552528"/>
            <a:ext cx="3107655" cy="2518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 fontAlgn="ctr">
              <a:defRPr/>
            </a:pPr>
            <a:r>
              <a:rPr lang="ru-RU" sz="1050" b="1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Предложение Почты: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0EA71B5-E082-2752-8550-4ED916E1234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06515" y="827642"/>
            <a:ext cx="4692195" cy="505836"/>
          </a:xfrm>
          <a:prstGeom prst="rect">
            <a:avLst/>
          </a:prstGeo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/>
              <a:t>Переход 100% объема бумажных писем на электронный сервис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/>
              <a:t>Минимизация затрат на печать, хранение, доставку документов до -30%</a:t>
            </a:r>
          </a:p>
        </p:txBody>
      </p:sp>
    </p:spTree>
    <p:extLst>
      <p:ext uri="{BB962C8B-B14F-4D97-AF65-F5344CB8AC3E}">
        <p14:creationId xmlns:p14="http://schemas.microsoft.com/office/powerpoint/2010/main" val="1328037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Почта России">
      <a:dk1>
        <a:srgbClr val="2B2C33"/>
      </a:dk1>
      <a:lt1>
        <a:srgbClr val="FFFFFF"/>
      </a:lt1>
      <a:dk2>
        <a:srgbClr val="2838FF"/>
      </a:dk2>
      <a:lt2>
        <a:srgbClr val="86BBFF"/>
      </a:lt2>
      <a:accent1>
        <a:srgbClr val="011381"/>
      </a:accent1>
      <a:accent2>
        <a:srgbClr val="F6F7F8"/>
      </a:accent2>
      <a:accent3>
        <a:srgbClr val="C5BAA6"/>
      </a:accent3>
      <a:accent4>
        <a:srgbClr val="E9E6DF"/>
      </a:accent4>
      <a:accent5>
        <a:srgbClr val="D3EDFF"/>
      </a:accent5>
      <a:accent6>
        <a:srgbClr val="E8ECF1"/>
      </a:accent6>
      <a:hlink>
        <a:srgbClr val="504E55"/>
      </a:hlink>
      <a:folHlink>
        <a:srgbClr val="73717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Почта России">
      <a:dk1>
        <a:srgbClr val="2B2C33"/>
      </a:dk1>
      <a:lt1>
        <a:srgbClr val="FFFFFF"/>
      </a:lt1>
      <a:dk2>
        <a:srgbClr val="2838FF"/>
      </a:dk2>
      <a:lt2>
        <a:srgbClr val="86BBFF"/>
      </a:lt2>
      <a:accent1>
        <a:srgbClr val="011381"/>
      </a:accent1>
      <a:accent2>
        <a:srgbClr val="F6F7F8"/>
      </a:accent2>
      <a:accent3>
        <a:srgbClr val="C5BAA6"/>
      </a:accent3>
      <a:accent4>
        <a:srgbClr val="E9E6DF"/>
      </a:accent4>
      <a:accent5>
        <a:srgbClr val="D3EDFF"/>
      </a:accent5>
      <a:accent6>
        <a:srgbClr val="E8ECF1"/>
      </a:accent6>
      <a:hlink>
        <a:srgbClr val="504E55"/>
      </a:hlink>
      <a:folHlink>
        <a:srgbClr val="73717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47330</TotalTime>
  <Words>508</Words>
  <Application>Microsoft Office PowerPoint</Application>
  <PresentationFormat>Экран (16:9)</PresentationFormat>
  <Paragraphs>135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 Black</vt:lpstr>
      <vt:lpstr>Calibri</vt:lpstr>
      <vt:lpstr>Wingdings</vt:lpstr>
      <vt:lpstr>Arial</vt:lpstr>
      <vt:lpstr>HelveticaNeueCyr</vt:lpstr>
      <vt:lpstr>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Складские услуги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 Дмитриева</dc:creator>
  <cp:lastModifiedBy>Митрошина Ольга Рахимьяновна</cp:lastModifiedBy>
  <cp:revision>325</cp:revision>
  <dcterms:created xsi:type="dcterms:W3CDTF">2023-05-01T17:34:18Z</dcterms:created>
  <dcterms:modified xsi:type="dcterms:W3CDTF">2026-02-16T09:32:14Z</dcterms:modified>
</cp:coreProperties>
</file>